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0" r:id="rId13"/>
    <p:sldId id="267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5A11F-1008-7A1F-878E-E65D40519253}" v="439" dt="2021-04-20T14:48:31.050"/>
    <p1510:client id="{7E95EAEF-E4DA-40BF-B6A7-F5AC7311093B}" v="311" dt="2021-04-20T13:59:32.878"/>
    <p1510:client id="{8F7DF930-10A9-EC9B-037C-659B7BE4C5DA}" v="140" dt="2021-04-22T11:29:11.454"/>
    <p1510:client id="{B5243CB1-CE9A-963C-79DB-4DB9FC603EF1}" v="1812" dt="2021-04-22T07:18:5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2D48A-DD30-4396-A60C-AF83183F9B10}" type="datetimeFigureOut">
              <a:rPr lang="en-GB"/>
              <a:t>22/04/2021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82E27-9AD2-41F6-A08B-8C7A18CF4AB1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When you read out each of the 5 types of play, it might be worth asking the class what they think each one might look like – embankments and slides might be a bit self-explanatory so feel free to skip.</a:t>
            </a:r>
          </a:p>
          <a:p>
            <a:r>
              <a:rPr lang="en-US" dirty="0"/>
              <a:t>EMBANKMENT &amp; SLIDES (Encourage agility, climbing, ‘Reward’, &amp; slide play)</a:t>
            </a:r>
            <a:endParaRPr lang="en-US" dirty="0">
              <a:cs typeface="Calibri"/>
            </a:endParaRPr>
          </a:p>
          <a:p>
            <a:r>
              <a:rPr lang="en-US" dirty="0"/>
              <a:t>WOODLAND/NATURAL PLAY (Back to Nature)</a:t>
            </a:r>
            <a:endParaRPr lang="en-US" dirty="0">
              <a:cs typeface="Calibri"/>
            </a:endParaRPr>
          </a:p>
          <a:p>
            <a:r>
              <a:rPr lang="en-US" dirty="0"/>
              <a:t>ADVENTURE/ACTIVE ZONE (Imaginative play, Exercise &amp; equipped play)</a:t>
            </a:r>
            <a:endParaRPr lang="en-US" dirty="0">
              <a:cs typeface="Calibri"/>
            </a:endParaRPr>
          </a:p>
          <a:p>
            <a:r>
              <a:rPr lang="en-US" dirty="0"/>
              <a:t>PUZZLES, EDUCATION &amp; MUSIC (Area to encourage problem solving and learning)</a:t>
            </a:r>
            <a:endParaRPr lang="en-US" dirty="0">
              <a:cs typeface="Calibri"/>
            </a:endParaRPr>
          </a:p>
          <a:p>
            <a:r>
              <a:rPr lang="en-US" dirty="0"/>
              <a:t>TODDLER AREA (play zone for 2-5 year </a:t>
            </a:r>
            <a:r>
              <a:rPr lang="en-US" dirty="0" err="1"/>
              <a:t>olds</a:t>
            </a:r>
            <a:r>
              <a:rPr lang="en-US" dirty="0"/>
              <a:t>)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42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-Ask your class to look at the images and decide which two images look most exciting.</a:t>
            </a:r>
            <a:endParaRPr lang="en-US" dirty="0"/>
          </a:p>
          <a:p>
            <a:r>
              <a:rPr lang="en-GB"/>
              <a:t>-Get them to write the corresponding letters on their worksheets. </a:t>
            </a:r>
            <a:br>
              <a:rPr lang="en-GB" dirty="0">
                <a:cs typeface="+mn-lt"/>
              </a:rPr>
            </a:br>
            <a:r>
              <a:rPr lang="en-GB" dirty="0"/>
              <a:t>-Briefly, review one or two answers with group. </a:t>
            </a:r>
            <a:br>
              <a:rPr lang="en-GB" dirty="0">
                <a:cs typeface="+mn-lt"/>
              </a:rPr>
            </a:br>
            <a:r>
              <a:rPr lang="en-GB" dirty="0"/>
              <a:t>        Why did they make their choice? </a:t>
            </a:r>
            <a:endParaRPr lang="en-US" dirty="0"/>
          </a:p>
          <a:p>
            <a:r>
              <a:rPr lang="en-GB" dirty="0"/>
              <a:t>        How would they interact with the space?</a:t>
            </a:r>
          </a:p>
          <a:p>
            <a:r>
              <a:rPr lang="en-US" dirty="0"/>
              <a:t>        What could be better? </a:t>
            </a:r>
            <a:r>
              <a:rPr lang="en-GB" dirty="0"/>
              <a:t>Etc.</a:t>
            </a:r>
            <a:endParaRPr lang="en-US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4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-Ask your class to look at the images and decide which two images look most exciting.</a:t>
            </a:r>
            <a:endParaRPr lang="en-US"/>
          </a:p>
          <a:p>
            <a:r>
              <a:rPr lang="en-GB"/>
              <a:t>-Get them to write the corresponding letters on their worksheets. </a:t>
            </a:r>
            <a:br>
              <a:rPr lang="en-GB" dirty="0"/>
            </a:br>
            <a:r>
              <a:rPr lang="en-GB"/>
              <a:t>-Briefly, review one or two answers with group. </a:t>
            </a:r>
            <a:br>
              <a:rPr lang="en-GB" dirty="0"/>
            </a:br>
            <a:r>
              <a:rPr lang="en-GB"/>
              <a:t>        Why did they make their choice? </a:t>
            </a:r>
            <a:endParaRPr lang="en-US"/>
          </a:p>
          <a:p>
            <a:r>
              <a:rPr lang="en-GB"/>
              <a:t>        How would they interact with the space?</a:t>
            </a:r>
            <a:endParaRPr lang="en-US"/>
          </a:p>
          <a:p>
            <a:r>
              <a:rPr lang="en-US"/>
              <a:t>        What could be better? </a:t>
            </a:r>
            <a:r>
              <a:rPr lang="en-GB"/>
              <a:t>Etc.</a:t>
            </a:r>
            <a:endParaRPr lang="en-US"/>
          </a:p>
          <a:p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607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-Ask your class to look at the images and decide which two images look most exciting.</a:t>
            </a:r>
            <a:endParaRPr lang="en-US"/>
          </a:p>
          <a:p>
            <a:r>
              <a:rPr lang="en-GB"/>
              <a:t>-Get them to write the corresponding letters on their worksheets. </a:t>
            </a:r>
            <a:br>
              <a:rPr lang="en-GB" dirty="0"/>
            </a:br>
            <a:r>
              <a:rPr lang="en-GB"/>
              <a:t>-Briefly, review one or two answers with group. </a:t>
            </a:r>
            <a:br>
              <a:rPr lang="en-GB" dirty="0"/>
            </a:br>
            <a:r>
              <a:rPr lang="en-GB"/>
              <a:t>        Why did they make their choice? </a:t>
            </a:r>
            <a:endParaRPr lang="en-US"/>
          </a:p>
          <a:p>
            <a:r>
              <a:rPr lang="en-GB"/>
              <a:t>        How would they interact with the space?</a:t>
            </a:r>
            <a:endParaRPr lang="en-US"/>
          </a:p>
          <a:p>
            <a:r>
              <a:rPr lang="en-US"/>
              <a:t>        What could be better? </a:t>
            </a:r>
            <a:r>
              <a:rPr lang="en-GB"/>
              <a:t>Etc.</a:t>
            </a:r>
            <a:endParaRPr lang="en-US"/>
          </a:p>
          <a:p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-Ask your class to look at the images and decide which two images look most exciting.</a:t>
            </a:r>
            <a:endParaRPr lang="en-US"/>
          </a:p>
          <a:p>
            <a:r>
              <a:rPr lang="en-GB"/>
              <a:t>-Get them to write the corresponding letters on their worksheets. </a:t>
            </a:r>
            <a:br>
              <a:rPr lang="en-GB" dirty="0"/>
            </a:br>
            <a:r>
              <a:rPr lang="en-GB"/>
              <a:t>-Briefly, review one or two answers with group. </a:t>
            </a:r>
            <a:br>
              <a:rPr lang="en-GB" dirty="0"/>
            </a:br>
            <a:r>
              <a:rPr lang="en-GB"/>
              <a:t>        Why did they make their choice? </a:t>
            </a:r>
            <a:endParaRPr lang="en-US"/>
          </a:p>
          <a:p>
            <a:r>
              <a:rPr lang="en-GB"/>
              <a:t>        How would they interact with the space?</a:t>
            </a:r>
            <a:endParaRPr lang="en-US"/>
          </a:p>
          <a:p>
            <a:r>
              <a:rPr lang="en-US"/>
              <a:t>        What could be better? </a:t>
            </a:r>
            <a:r>
              <a:rPr lang="en-GB"/>
              <a:t>Etc.</a:t>
            </a:r>
            <a:endParaRPr lang="en-US"/>
          </a:p>
          <a:p>
            <a:endParaRPr lang="en-GB" dirty="0"/>
          </a:p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85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-Ask your class to look at the images and decide which two images look most exciting.</a:t>
            </a:r>
            <a:endParaRPr lang="en-US"/>
          </a:p>
          <a:p>
            <a:r>
              <a:rPr lang="en-GB"/>
              <a:t>-Get them to write the corresponding letters on their worksheets. </a:t>
            </a:r>
            <a:br>
              <a:rPr lang="en-GB" dirty="0"/>
            </a:br>
            <a:r>
              <a:rPr lang="en-GB"/>
              <a:t>-Briefly, review one or two answers with group. </a:t>
            </a:r>
            <a:br>
              <a:rPr lang="en-GB" dirty="0"/>
            </a:br>
            <a:r>
              <a:rPr lang="en-GB"/>
              <a:t>        Why did they make their choice? </a:t>
            </a:r>
            <a:endParaRPr lang="en-US"/>
          </a:p>
          <a:p>
            <a:r>
              <a:rPr lang="en-GB"/>
              <a:t>        How would they interact with the space?</a:t>
            </a:r>
            <a:endParaRPr lang="en-US"/>
          </a:p>
          <a:p>
            <a:r>
              <a:rPr lang="en-US"/>
              <a:t>        What could be better? </a:t>
            </a:r>
            <a:r>
              <a:rPr lang="en-GB"/>
              <a:t>Etc.</a:t>
            </a:r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9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-This task can be done in different ways</a:t>
            </a:r>
          </a:p>
          <a:p>
            <a:r>
              <a:rPr lang="en-US">
                <a:cs typeface="Calibri"/>
              </a:rPr>
              <a:t>       -split a class into groups and ask them to share their experiences with each other.</a:t>
            </a:r>
          </a:p>
          <a:p>
            <a:r>
              <a:rPr lang="en-US" dirty="0">
                <a:cs typeface="Calibri"/>
              </a:rPr>
              <a:t>       -ask pupils to close their eyes and think about the best playground/park/play area/playcentre they have ever been to. </a:t>
            </a:r>
            <a:br>
              <a:rPr lang="en-US" dirty="0">
                <a:cs typeface="+mn-lt"/>
              </a:rPr>
            </a:br>
            <a:br>
              <a:rPr lang="en-US" dirty="0">
                <a:cs typeface="+mn-lt"/>
              </a:rPr>
            </a:br>
            <a:r>
              <a:rPr lang="en-US">
                <a:cs typeface="Calibri"/>
              </a:rPr>
              <a:t>What did they enjoy most about it?</a:t>
            </a:r>
            <a:br>
              <a:rPr lang="en-US" dirty="0">
                <a:cs typeface="+mn-lt"/>
              </a:rPr>
            </a:br>
            <a:r>
              <a:rPr lang="en-US">
                <a:cs typeface="Calibri"/>
              </a:rPr>
              <a:t>What could have been better?</a:t>
            </a:r>
          </a:p>
          <a:p>
            <a:r>
              <a:rPr lang="en-US">
                <a:cs typeface="Calibri"/>
              </a:rPr>
              <a:t>Why did they enjoy it?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82E27-9AD2-41F6-A08B-8C7A18CF4AB1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44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C8C11C-68AE-42A5-AA44-5EECC4894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C39D0-4CC1-446A-9CF7-83638E89E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912" y="1592904"/>
            <a:ext cx="5705377" cy="3267504"/>
          </a:xfrm>
        </p:spPr>
        <p:txBody>
          <a:bodyPr>
            <a:normAutofit/>
          </a:bodyPr>
          <a:lstStyle/>
          <a:p>
            <a:pPr algn="l"/>
            <a:r>
              <a:rPr lang="en-GB" sz="5200">
                <a:latin typeface="Berlin Sans FB"/>
                <a:cs typeface="Calibri Light"/>
              </a:rPr>
              <a:t>Design the best </a:t>
            </a:r>
            <a:br>
              <a:rPr lang="en-GB" sz="5200">
                <a:latin typeface="Berlin Sans FB"/>
                <a:cs typeface="Calibri Light"/>
              </a:rPr>
            </a:br>
            <a:r>
              <a:rPr lang="en-GB" sz="5200">
                <a:latin typeface="Berlin Sans FB"/>
                <a:cs typeface="Calibri Light"/>
              </a:rPr>
              <a:t>Playground ever!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911" y="4927487"/>
            <a:ext cx="5705377" cy="99826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2200">
                <a:cs typeface="Calibri"/>
              </a:rPr>
              <a:t>We need your help to design a fun and exciting place for children and young people to play.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2C8C11C-68AE-42A5-AA44-5EECC4894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8C39D0-4CC1-446A-9CF7-83638E89E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B44512-74A2-4DFF-A1D8-B6F909356D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Berlin Sans FB Demi"/>
                <a:cs typeface="Calibri Light"/>
              </a:rPr>
              <a:t>Drawing Activity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4CC39B-259E-4004-9A0F-5C752CFFE59B}"/>
              </a:ext>
            </a:extLst>
          </p:cNvPr>
          <p:cNvSpPr txBox="1">
            <a:spLocks/>
          </p:cNvSpPr>
          <p:nvPr/>
        </p:nvSpPr>
        <p:spPr>
          <a:xfrm>
            <a:off x="1521941" y="365146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cs typeface="Calibri"/>
              </a:rPr>
              <a:t>Get your pens and pencils and draw the park of your dreams!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33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41C94-8406-4A8E-AD3E-2F8F562D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8903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Berlin Sans FB"/>
              </a:rPr>
              <a:t>Llandaff Fields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2F5D12-03A4-4CBE-9385-8694198D7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1051" y="1425314"/>
            <a:ext cx="3816096" cy="46659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Llandaff fields playground has been chosen to be redeveloped into an amazing play area with lots of exciting activities.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It's located in the </a:t>
            </a:r>
            <a:r>
              <a:rPr lang="en-US" sz="2000" dirty="0" err="1"/>
              <a:t>centre</a:t>
            </a:r>
            <a:r>
              <a:rPr lang="en-US" sz="2000" dirty="0"/>
              <a:t> of Cardiff and the designers want to make it SO special that people from all over the city to travel there to play.</a:t>
            </a:r>
            <a:endParaRPr lang="en-US" sz="2000" dirty="0">
              <a:cs typeface="Calibri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Take a look at the map, do you know where it is? Have you been there before?</a:t>
            </a:r>
            <a:endParaRPr lang="en-US" sz="2000" dirty="0">
              <a:cs typeface="Calibri"/>
            </a:endParaRPr>
          </a:p>
          <a:p>
            <a:pPr indent="-228600">
              <a:buChar char="•"/>
            </a:pPr>
            <a:r>
              <a:rPr lang="en-US" sz="2000" dirty="0">
                <a:cs typeface="Calibri"/>
              </a:rPr>
              <a:t>The playground will have activities accessible to all and a bicycle parking. </a:t>
            </a:r>
          </a:p>
          <a:p>
            <a:pPr indent="-228600">
              <a:buChar char="•"/>
            </a:pPr>
            <a:endParaRPr lang="en-US" sz="2000">
              <a:cs typeface="Calibri"/>
            </a:endParaRPr>
          </a:p>
        </p:txBody>
      </p:sp>
      <p:pic>
        <p:nvPicPr>
          <p:cNvPr id="8" name="Picture 8" descr="Map&#10;&#10;Description automatically generated">
            <a:extLst>
              <a:ext uri="{FF2B5EF4-FFF2-40B4-BE49-F238E27FC236}">
                <a16:creationId xmlns:a16="http://schemas.microsoft.com/office/drawing/2014/main" id="{824FD5FD-DBDD-4190-9090-C3616767A0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062" r="-1" b="3429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1BD7282-F7D4-4EB1-9A4B-CEBC8C70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83" b="950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49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EAEEA-1C95-43CA-8F2A-7E5E4BC4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latin typeface="Berlin Sans FB"/>
              </a:rPr>
              <a:t>5 Types of 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7FD8B-8ED9-42A3-8866-0E8A352CA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4362454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"/>
            <a:r>
              <a:rPr lang="en-US" sz="2000"/>
              <a:t>The designers have chosen to break the activities into 5 types of play and need your help choosing the most popular equipment.</a:t>
            </a:r>
            <a:endParaRPr lang="en-US" sz="2000"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0000"/>
                </a:solidFill>
              </a:rPr>
              <a:t>Embankments and Slides</a:t>
            </a:r>
            <a:endParaRPr lang="en-US" sz="2400">
              <a:solidFill>
                <a:srgbClr val="FF0000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FFC000"/>
                </a:solidFill>
              </a:rPr>
              <a:t>Woodland &amp; Natural Play</a:t>
            </a:r>
            <a:endParaRPr lang="en-US" sz="2400">
              <a:solidFill>
                <a:srgbClr val="FFC000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accent6">
                    <a:lumMod val="60000"/>
                    <a:lumOff val="40000"/>
                  </a:schemeClr>
                </a:solidFill>
              </a:rPr>
              <a:t>Adventure &amp; Active Zone</a:t>
            </a:r>
            <a:endParaRPr lang="en-US" sz="240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00B0F0"/>
                </a:solidFill>
              </a:rPr>
              <a:t>Puzzles, Education and Music</a:t>
            </a:r>
            <a:endParaRPr lang="en-US" sz="2400">
              <a:solidFill>
                <a:srgbClr val="00B0F0"/>
              </a:solidFill>
              <a:cs typeface="Calibri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Toddler Area</a:t>
            </a:r>
            <a:endParaRPr lang="en-US" sz="2400">
              <a:solidFill>
                <a:srgbClr val="7030A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B228753-EBB8-46A5-9A3A-F4713E1920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100" r="14165" b="-2"/>
          <a:stretch/>
        </p:blipFill>
        <p:spPr>
          <a:xfrm>
            <a:off x="6800986" y="1391705"/>
            <a:ext cx="4747547" cy="41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7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A9F3-277F-4D62-9E25-460CD72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22" y="29927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Berlin Sans FB Demi"/>
                <a:cs typeface="Calibri"/>
              </a:rPr>
              <a:t>Embankments and Slides</a:t>
            </a:r>
            <a:endParaRPr lang="en-US">
              <a:latin typeface="Berlin Sans FB Dem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DC22C0-1164-4EA8-8C98-20A22735B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437" y="4065429"/>
            <a:ext cx="3345274" cy="225491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04352E9-4C0F-4307-B5C4-8DB9A4CB8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55" y="4063536"/>
            <a:ext cx="3900310" cy="22587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C334294-2DB2-45F9-B3DA-F2B7FC1C7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53" y="1715289"/>
            <a:ext cx="3702756" cy="225149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CC2EFE8-EB7D-45B2-9F9A-B6024E4EF9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54" y="1709798"/>
            <a:ext cx="3571052" cy="2262479"/>
          </a:xfrm>
          <a:prstGeom prst="rect">
            <a:avLst/>
          </a:prstGeom>
        </p:spPr>
      </p:pic>
      <p:pic>
        <p:nvPicPr>
          <p:cNvPr id="8" name="Picture 8" descr="A picture containing tree, outdoor, area&#10;&#10;Description automatically generated">
            <a:extLst>
              <a:ext uri="{FF2B5EF4-FFF2-40B4-BE49-F238E27FC236}">
                <a16:creationId xmlns:a16="http://schemas.microsoft.com/office/drawing/2014/main" id="{C89B061A-0F49-4179-A321-3FEFC601C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453" y="4067901"/>
            <a:ext cx="3608680" cy="2257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9F24FC-E92B-4812-A16F-E775C470A705}"/>
              </a:ext>
            </a:extLst>
          </p:cNvPr>
          <p:cNvSpPr txBox="1"/>
          <p:nvPr/>
        </p:nvSpPr>
        <p:spPr>
          <a:xfrm>
            <a:off x="679214" y="1770474"/>
            <a:ext cx="325497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F2C8A-77EE-406E-AA21-8FC1E136D0C2}"/>
              </a:ext>
            </a:extLst>
          </p:cNvPr>
          <p:cNvSpPr txBox="1"/>
          <p:nvPr/>
        </p:nvSpPr>
        <p:spPr>
          <a:xfrm>
            <a:off x="4517437" y="1770474"/>
            <a:ext cx="325497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B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ACE29-1446-4935-9431-00FC51FEA8AA}"/>
              </a:ext>
            </a:extLst>
          </p:cNvPr>
          <p:cNvSpPr txBox="1"/>
          <p:nvPr/>
        </p:nvSpPr>
        <p:spPr>
          <a:xfrm>
            <a:off x="679214" y="4131733"/>
            <a:ext cx="325497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D86DB-51E5-4148-96B3-D76F744B962C}"/>
              </a:ext>
            </a:extLst>
          </p:cNvPr>
          <p:cNvSpPr txBox="1"/>
          <p:nvPr/>
        </p:nvSpPr>
        <p:spPr>
          <a:xfrm>
            <a:off x="4686770" y="4131733"/>
            <a:ext cx="325497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0A83D-F25A-4016-BD5E-F68CAF030FEE}"/>
              </a:ext>
            </a:extLst>
          </p:cNvPr>
          <p:cNvSpPr txBox="1"/>
          <p:nvPr/>
        </p:nvSpPr>
        <p:spPr>
          <a:xfrm>
            <a:off x="8402696" y="4131733"/>
            <a:ext cx="325497" cy="369332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241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A picture containing grass, outdoor, outdoor object, dirt&#10;&#10;Description automatically generated">
            <a:extLst>
              <a:ext uri="{FF2B5EF4-FFF2-40B4-BE49-F238E27FC236}">
                <a16:creationId xmlns:a16="http://schemas.microsoft.com/office/drawing/2014/main" id="{8AE6EA55-A348-4F70-9959-0C3B1F9DE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06" y="1719594"/>
            <a:ext cx="3030747" cy="2273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9A9F3-277F-4D62-9E25-460CD72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22" y="29927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FFC000"/>
                </a:solidFill>
                <a:latin typeface="Berlin Sans FB Demi"/>
                <a:cs typeface="Calibri"/>
              </a:rPr>
              <a:t>Woodland &amp; Natural Play</a:t>
            </a:r>
            <a:endParaRPr lang="en-US">
              <a:solidFill>
                <a:srgbClr val="FFC000"/>
              </a:solidFill>
              <a:latin typeface="Berlin Sans FB Demi"/>
            </a:endParaRPr>
          </a:p>
        </p:txBody>
      </p:sp>
      <p:pic>
        <p:nvPicPr>
          <p:cNvPr id="3" name="Picture 3" descr="A picture containing tree, outdoor, ground, plant&#10;&#10;Description automatically generated">
            <a:extLst>
              <a:ext uri="{FF2B5EF4-FFF2-40B4-BE49-F238E27FC236}">
                <a16:creationId xmlns:a16="http://schemas.microsoft.com/office/drawing/2014/main" id="{7BDC22C0-1164-4EA8-8C98-20A22735B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65269"/>
            <a:ext cx="3533422" cy="2255238"/>
          </a:xfrm>
          <a:prstGeom prst="rect">
            <a:avLst/>
          </a:prstGeom>
        </p:spPr>
      </p:pic>
      <p:pic>
        <p:nvPicPr>
          <p:cNvPr id="4" name="Picture 4" descr="A picture containing outdoor, wooden, wood, raft&#10;&#10;Description automatically generated">
            <a:extLst>
              <a:ext uri="{FF2B5EF4-FFF2-40B4-BE49-F238E27FC236}">
                <a16:creationId xmlns:a16="http://schemas.microsoft.com/office/drawing/2014/main" id="{604352E9-4C0F-4307-B5C4-8DB9A4CB8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093" y="4063536"/>
            <a:ext cx="3043959" cy="22587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C334294-2DB2-45F9-B3DA-F2B7FC1C7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831" y="1715289"/>
            <a:ext cx="3552410" cy="2251495"/>
          </a:xfrm>
          <a:prstGeom prst="rect">
            <a:avLst/>
          </a:prstGeom>
        </p:spPr>
      </p:pic>
      <p:pic>
        <p:nvPicPr>
          <p:cNvPr id="6" name="Picture 6" descr="A picture containing tree, outdoor, grass, park&#10;&#10;Description automatically generated">
            <a:extLst>
              <a:ext uri="{FF2B5EF4-FFF2-40B4-BE49-F238E27FC236}">
                <a16:creationId xmlns:a16="http://schemas.microsoft.com/office/drawing/2014/main" id="{BCC2EFE8-EB7D-45B2-9F9A-B6024E4EF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085" y="1709797"/>
            <a:ext cx="3384716" cy="226247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89B061A-0F49-4179-A321-3FEFC601C0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5706" y="4067901"/>
            <a:ext cx="1765952" cy="2257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9F24FC-E92B-4812-A16F-E775C470A705}"/>
              </a:ext>
            </a:extLst>
          </p:cNvPr>
          <p:cNvSpPr txBox="1"/>
          <p:nvPr/>
        </p:nvSpPr>
        <p:spPr>
          <a:xfrm>
            <a:off x="1300103" y="1770474"/>
            <a:ext cx="32549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F2C8A-77EE-406E-AA21-8FC1E136D0C2}"/>
              </a:ext>
            </a:extLst>
          </p:cNvPr>
          <p:cNvSpPr txBox="1"/>
          <p:nvPr/>
        </p:nvSpPr>
        <p:spPr>
          <a:xfrm>
            <a:off x="4432770" y="1770474"/>
            <a:ext cx="32549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B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ACE29-1446-4935-9431-00FC51FEA8AA}"/>
              </a:ext>
            </a:extLst>
          </p:cNvPr>
          <p:cNvSpPr txBox="1"/>
          <p:nvPr/>
        </p:nvSpPr>
        <p:spPr>
          <a:xfrm>
            <a:off x="8073436" y="1770474"/>
            <a:ext cx="32549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D86DB-51E5-4148-96B3-D76F744B962C}"/>
              </a:ext>
            </a:extLst>
          </p:cNvPr>
          <p:cNvSpPr txBox="1"/>
          <p:nvPr/>
        </p:nvSpPr>
        <p:spPr>
          <a:xfrm>
            <a:off x="1300103" y="4131733"/>
            <a:ext cx="32549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0A83D-F25A-4016-BD5E-F68CAF030FEE}"/>
              </a:ext>
            </a:extLst>
          </p:cNvPr>
          <p:cNvSpPr txBox="1"/>
          <p:nvPr/>
        </p:nvSpPr>
        <p:spPr>
          <a:xfrm>
            <a:off x="4460992" y="4131733"/>
            <a:ext cx="32549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ADFE2-95CD-4455-9A63-0B07A0841331}"/>
              </a:ext>
            </a:extLst>
          </p:cNvPr>
          <p:cNvSpPr txBox="1"/>
          <p:nvPr/>
        </p:nvSpPr>
        <p:spPr>
          <a:xfrm>
            <a:off x="6333066" y="4131733"/>
            <a:ext cx="325497" cy="369332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6856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>
            <a:extLst>
              <a:ext uri="{FF2B5EF4-FFF2-40B4-BE49-F238E27FC236}">
                <a16:creationId xmlns:a16="http://schemas.microsoft.com/office/drawing/2014/main" id="{41DD8D3C-C009-433B-ADF4-8EA5549D4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462" y="4096044"/>
            <a:ext cx="2382779" cy="2315987"/>
          </a:xfrm>
          <a:prstGeom prst="rect">
            <a:avLst/>
          </a:prstGeom>
        </p:spPr>
      </p:pic>
      <p:pic>
        <p:nvPicPr>
          <p:cNvPr id="17" name="Picture 17" descr="A picture containing sky, outdoor, chair&#10;&#10;Description automatically generated">
            <a:extLst>
              <a:ext uri="{FF2B5EF4-FFF2-40B4-BE49-F238E27FC236}">
                <a16:creationId xmlns:a16="http://schemas.microsoft.com/office/drawing/2014/main" id="{E12A7C41-BFB2-4DB9-A594-37BC4E722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993" y="4094526"/>
            <a:ext cx="3166533" cy="2319023"/>
          </a:xfrm>
          <a:prstGeom prst="rect">
            <a:avLst/>
          </a:prstGeom>
        </p:spPr>
      </p:pic>
      <p:pic>
        <p:nvPicPr>
          <p:cNvPr id="18" name="Picture 18" descr="A picture containing outdoor, tree, ground, furniture&#10;&#10;Description automatically generated">
            <a:extLst>
              <a:ext uri="{FF2B5EF4-FFF2-40B4-BE49-F238E27FC236}">
                <a16:creationId xmlns:a16="http://schemas.microsoft.com/office/drawing/2014/main" id="{EEA00670-B496-411F-91B6-7FC4E7A91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956" y="4091490"/>
            <a:ext cx="2874903" cy="2325094"/>
          </a:xfrm>
          <a:prstGeom prst="rect">
            <a:avLst/>
          </a:prstGeom>
        </p:spPr>
      </p:pic>
      <p:pic>
        <p:nvPicPr>
          <p:cNvPr id="15" name="Picture 15" descr="A picture containing tree, grass, outdoor, park&#10;&#10;Description automatically generated">
            <a:extLst>
              <a:ext uri="{FF2B5EF4-FFF2-40B4-BE49-F238E27FC236}">
                <a16:creationId xmlns:a16="http://schemas.microsoft.com/office/drawing/2014/main" id="{BC17D99B-695C-4BA3-AE94-5C34C2A34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919" y="1659442"/>
            <a:ext cx="3081866" cy="2316153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34E0C29-0E76-4867-BC30-A195E8D4D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919" y="1667035"/>
            <a:ext cx="3204162" cy="2319782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4772EC72-769B-4454-8D10-4AFD6428B9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42" y="1663375"/>
            <a:ext cx="3683939" cy="23271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9A9F3-277F-4D62-9E25-460CD72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22" y="29927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92D050"/>
                </a:solidFill>
                <a:latin typeface="Berlin Sans FB Demi"/>
                <a:cs typeface="Calibri"/>
              </a:rPr>
              <a:t>Adventure &amp; Active Zone</a:t>
            </a:r>
            <a:endParaRPr lang="en-US">
              <a:solidFill>
                <a:srgbClr val="92D050"/>
              </a:solidFill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F24FC-E92B-4812-A16F-E775C470A705}"/>
              </a:ext>
            </a:extLst>
          </p:cNvPr>
          <p:cNvSpPr txBox="1"/>
          <p:nvPr/>
        </p:nvSpPr>
        <p:spPr>
          <a:xfrm>
            <a:off x="895584" y="1732845"/>
            <a:ext cx="325497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F2C8A-77EE-406E-AA21-8FC1E136D0C2}"/>
              </a:ext>
            </a:extLst>
          </p:cNvPr>
          <p:cNvSpPr txBox="1"/>
          <p:nvPr/>
        </p:nvSpPr>
        <p:spPr>
          <a:xfrm>
            <a:off x="4696178" y="1742252"/>
            <a:ext cx="325497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B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ACE29-1446-4935-9431-00FC51FEA8AA}"/>
              </a:ext>
            </a:extLst>
          </p:cNvPr>
          <p:cNvSpPr txBox="1"/>
          <p:nvPr/>
        </p:nvSpPr>
        <p:spPr>
          <a:xfrm>
            <a:off x="7979362" y="1704622"/>
            <a:ext cx="325497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D86DB-51E5-4148-96B3-D76F744B962C}"/>
              </a:ext>
            </a:extLst>
          </p:cNvPr>
          <p:cNvSpPr txBox="1"/>
          <p:nvPr/>
        </p:nvSpPr>
        <p:spPr>
          <a:xfrm>
            <a:off x="1224844" y="4178770"/>
            <a:ext cx="325497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0A83D-F25A-4016-BD5E-F68CAF030FEE}"/>
              </a:ext>
            </a:extLst>
          </p:cNvPr>
          <p:cNvSpPr txBox="1"/>
          <p:nvPr/>
        </p:nvSpPr>
        <p:spPr>
          <a:xfrm>
            <a:off x="4479807" y="4169363"/>
            <a:ext cx="325497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29848-7301-472E-8F7B-911A08CAA912}"/>
              </a:ext>
            </a:extLst>
          </p:cNvPr>
          <p:cNvSpPr txBox="1"/>
          <p:nvPr/>
        </p:nvSpPr>
        <p:spPr>
          <a:xfrm>
            <a:off x="7433732" y="4159955"/>
            <a:ext cx="325497" cy="369332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3121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A picture containing text, person, outdoor, standing&#10;&#10;Description automatically generated">
            <a:extLst>
              <a:ext uri="{FF2B5EF4-FFF2-40B4-BE49-F238E27FC236}">
                <a16:creationId xmlns:a16="http://schemas.microsoft.com/office/drawing/2014/main" id="{0DB3C27D-AB05-40B3-B870-540EE42FF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524" y="3940385"/>
            <a:ext cx="1832215" cy="2198478"/>
          </a:xfrm>
          <a:prstGeom prst="rect">
            <a:avLst/>
          </a:prstGeom>
        </p:spPr>
      </p:pic>
      <p:pic>
        <p:nvPicPr>
          <p:cNvPr id="16" name="Picture 16" descr="A picture containing tree, grass, outdoor&#10;&#10;Description automatically generated">
            <a:extLst>
              <a:ext uri="{FF2B5EF4-FFF2-40B4-BE49-F238E27FC236}">
                <a16:creationId xmlns:a16="http://schemas.microsoft.com/office/drawing/2014/main" id="{8A2A1C52-0B8F-4F15-B7FF-52CEB85E7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191" y="3945147"/>
            <a:ext cx="1199252" cy="2188953"/>
          </a:xfrm>
          <a:prstGeom prst="rect">
            <a:avLst/>
          </a:prstGeom>
        </p:spPr>
      </p:pic>
      <p:pic>
        <p:nvPicPr>
          <p:cNvPr id="15" name="Picture 15" descr="A picture containing outdoor, pipe, chime&#10;&#10;Description automatically generated">
            <a:extLst>
              <a:ext uri="{FF2B5EF4-FFF2-40B4-BE49-F238E27FC236}">
                <a16:creationId xmlns:a16="http://schemas.microsoft.com/office/drawing/2014/main" id="{3BD63912-B063-4647-BA64-4D233CD7F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617" y="3941503"/>
            <a:ext cx="2743200" cy="2196243"/>
          </a:xfrm>
          <a:prstGeom prst="rect">
            <a:avLst/>
          </a:prstGeom>
        </p:spPr>
      </p:pic>
      <p:pic>
        <p:nvPicPr>
          <p:cNvPr id="7" name="Picture 13" descr="A picture containing ground, outdoor, person, child&#10;&#10;Description automatically generated">
            <a:extLst>
              <a:ext uri="{FF2B5EF4-FFF2-40B4-BE49-F238E27FC236}">
                <a16:creationId xmlns:a16="http://schemas.microsoft.com/office/drawing/2014/main" id="{57EC8725-AE69-4ED1-A13C-7698BE339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451" y="1621913"/>
            <a:ext cx="3016369" cy="2262703"/>
          </a:xfrm>
          <a:prstGeom prst="rect">
            <a:avLst/>
          </a:prstGeom>
        </p:spPr>
      </p:pic>
      <p:pic>
        <p:nvPicPr>
          <p:cNvPr id="5" name="Picture 6" descr="A picture containing ground, person, outdoor, doing&#10;&#10;Description automatically generated">
            <a:extLst>
              <a:ext uri="{FF2B5EF4-FFF2-40B4-BE49-F238E27FC236}">
                <a16:creationId xmlns:a16="http://schemas.microsoft.com/office/drawing/2014/main" id="{3CF6A3DE-D828-42E9-985D-1577F51D60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17" y="1618298"/>
            <a:ext cx="2743200" cy="2269932"/>
          </a:xfrm>
          <a:prstGeom prst="rect">
            <a:avLst/>
          </a:prstGeom>
        </p:spPr>
      </p:pic>
      <p:pic>
        <p:nvPicPr>
          <p:cNvPr id="14" name="Picture 14" descr="A picture containing person, child, little, child&#10;&#10;Description automatically generated">
            <a:extLst>
              <a:ext uri="{FF2B5EF4-FFF2-40B4-BE49-F238E27FC236}">
                <a16:creationId xmlns:a16="http://schemas.microsoft.com/office/drawing/2014/main" id="{E6ADCC60-C4D1-4311-BDA3-9771E84591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9602" y="1622550"/>
            <a:ext cx="3591463" cy="2261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9A9F3-277F-4D62-9E25-460CD72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22" y="29927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Berlin Sans FB Demi"/>
                <a:cs typeface="Calibri"/>
              </a:rPr>
              <a:t>Puzzles, Education and Music</a:t>
            </a:r>
            <a:endParaRPr lang="en-US">
              <a:solidFill>
                <a:srgbClr val="00B0F0"/>
              </a:solidFill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F24FC-E92B-4812-A16F-E775C470A705}"/>
              </a:ext>
            </a:extLst>
          </p:cNvPr>
          <p:cNvSpPr txBox="1"/>
          <p:nvPr/>
        </p:nvSpPr>
        <p:spPr>
          <a:xfrm>
            <a:off x="956498" y="1665699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F2C8A-77EE-406E-AA21-8FC1E136D0C2}"/>
              </a:ext>
            </a:extLst>
          </p:cNvPr>
          <p:cNvSpPr txBox="1"/>
          <p:nvPr/>
        </p:nvSpPr>
        <p:spPr>
          <a:xfrm>
            <a:off x="7419622" y="1665699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ACE29-1446-4935-9431-00FC51FEA8AA}"/>
              </a:ext>
            </a:extLst>
          </p:cNvPr>
          <p:cNvSpPr txBox="1"/>
          <p:nvPr/>
        </p:nvSpPr>
        <p:spPr>
          <a:xfrm>
            <a:off x="3784364" y="1664758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B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D86DB-51E5-4148-96B3-D76F744B962C}"/>
              </a:ext>
            </a:extLst>
          </p:cNvPr>
          <p:cNvSpPr txBox="1"/>
          <p:nvPr/>
        </p:nvSpPr>
        <p:spPr>
          <a:xfrm>
            <a:off x="1210145" y="3998383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0A83D-F25A-4016-BD5E-F68CAF030FEE}"/>
              </a:ext>
            </a:extLst>
          </p:cNvPr>
          <p:cNvSpPr txBox="1"/>
          <p:nvPr/>
        </p:nvSpPr>
        <p:spPr>
          <a:xfrm>
            <a:off x="8402696" y="4131733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18" name="Picture 18" descr="A picture containing person, child, little, young&#10;&#10;Description automatically generated">
            <a:extLst>
              <a:ext uri="{FF2B5EF4-FFF2-40B4-BE49-F238E27FC236}">
                <a16:creationId xmlns:a16="http://schemas.microsoft.com/office/drawing/2014/main" id="{8791D13B-CBA7-414B-A6C6-9D6A3BF435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424" y="3941080"/>
            <a:ext cx="3019425" cy="22055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04BCA4C-DF43-4611-B8B5-1E37446492D9}"/>
              </a:ext>
            </a:extLst>
          </p:cNvPr>
          <p:cNvSpPr txBox="1"/>
          <p:nvPr/>
        </p:nvSpPr>
        <p:spPr>
          <a:xfrm>
            <a:off x="4010494" y="3998382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4C88BC-DACC-4B99-BCCD-28D6F328F5BE}"/>
              </a:ext>
            </a:extLst>
          </p:cNvPr>
          <p:cNvSpPr txBox="1"/>
          <p:nvPr/>
        </p:nvSpPr>
        <p:spPr>
          <a:xfrm>
            <a:off x="5286844" y="3988857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D5FB3E-3899-4CD7-A665-822E7933385C}"/>
              </a:ext>
            </a:extLst>
          </p:cNvPr>
          <p:cNvSpPr txBox="1"/>
          <p:nvPr/>
        </p:nvSpPr>
        <p:spPr>
          <a:xfrm>
            <a:off x="7153744" y="3998382"/>
            <a:ext cx="325497" cy="369332"/>
          </a:xfrm>
          <a:prstGeom prst="rect">
            <a:avLst/>
          </a:pr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G</a:t>
            </a:r>
            <a:endParaRPr lang="en-GB" b="1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411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 descr="A picture containing grass&#10;&#10;Description automatically generated">
            <a:extLst>
              <a:ext uri="{FF2B5EF4-FFF2-40B4-BE49-F238E27FC236}">
                <a16:creationId xmlns:a16="http://schemas.microsoft.com/office/drawing/2014/main" id="{2CB5FFB5-7347-45F7-BEB5-ECCDA5D18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1603375"/>
            <a:ext cx="4010025" cy="2517775"/>
          </a:xfrm>
          <a:prstGeom prst="rect">
            <a:avLst/>
          </a:prstGeom>
        </p:spPr>
      </p:pic>
      <p:pic>
        <p:nvPicPr>
          <p:cNvPr id="15" name="Picture 15" descr="A picture containing snow, outdoor&#10;&#10;Description automatically generated">
            <a:extLst>
              <a:ext uri="{FF2B5EF4-FFF2-40B4-BE49-F238E27FC236}">
                <a16:creationId xmlns:a16="http://schemas.microsoft.com/office/drawing/2014/main" id="{3342A3FB-B3F2-4739-8369-594BEEF6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4236277"/>
            <a:ext cx="2886075" cy="210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6" descr="A picture containing tree, ground, outdoor, set&#10;&#10;Description automatically generated">
            <a:extLst>
              <a:ext uri="{FF2B5EF4-FFF2-40B4-BE49-F238E27FC236}">
                <a16:creationId xmlns:a16="http://schemas.microsoft.com/office/drawing/2014/main" id="{B09AA0CF-2D3A-4AE0-9CCE-9713A5928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275" y="1604481"/>
            <a:ext cx="3486150" cy="251556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A5186E84-82EC-4DA9-B098-5E409E8D3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6700" y="4190380"/>
            <a:ext cx="2943225" cy="221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59A9F3-277F-4D62-9E25-460CD72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22" y="299273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Berlin Sans FB Demi"/>
                <a:cs typeface="Calibri"/>
              </a:rPr>
              <a:t>Toddler's Area</a:t>
            </a:r>
            <a:endParaRPr lang="en-US">
              <a:solidFill>
                <a:srgbClr val="7030A0"/>
              </a:solidFill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F24FC-E92B-4812-A16F-E775C470A705}"/>
              </a:ext>
            </a:extLst>
          </p:cNvPr>
          <p:cNvSpPr txBox="1"/>
          <p:nvPr/>
        </p:nvSpPr>
        <p:spPr>
          <a:xfrm>
            <a:off x="842668" y="1637124"/>
            <a:ext cx="325497" cy="36933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</a:t>
            </a:r>
            <a:endParaRPr lang="en-US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F2C8A-77EE-406E-AA21-8FC1E136D0C2}"/>
              </a:ext>
            </a:extLst>
          </p:cNvPr>
          <p:cNvSpPr txBox="1"/>
          <p:nvPr/>
        </p:nvSpPr>
        <p:spPr>
          <a:xfrm>
            <a:off x="4919486" y="1637124"/>
            <a:ext cx="325497" cy="36933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B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D86DB-51E5-4148-96B3-D76F744B962C}"/>
              </a:ext>
            </a:extLst>
          </p:cNvPr>
          <p:cNvSpPr txBox="1"/>
          <p:nvPr/>
        </p:nvSpPr>
        <p:spPr>
          <a:xfrm>
            <a:off x="4115270" y="4236508"/>
            <a:ext cx="325497" cy="36933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cs typeface="Calibri" panose="020F0502020204030204"/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0A83D-F25A-4016-BD5E-F68CAF030FEE}"/>
              </a:ext>
            </a:extLst>
          </p:cNvPr>
          <p:cNvSpPr txBox="1"/>
          <p:nvPr/>
        </p:nvSpPr>
        <p:spPr>
          <a:xfrm>
            <a:off x="7135871" y="4236508"/>
            <a:ext cx="325497" cy="36933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7" name="Picture 13" descr="A picture containing outdoor, tree, area, garden&#10;&#10;Description automatically generated">
            <a:extLst>
              <a:ext uri="{FF2B5EF4-FFF2-40B4-BE49-F238E27FC236}">
                <a16:creationId xmlns:a16="http://schemas.microsoft.com/office/drawing/2014/main" id="{CB46C43C-B7D9-4CFC-8305-359D9E9A3B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125" y="4192234"/>
            <a:ext cx="3028950" cy="22073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5ACE29-1446-4935-9431-00FC51FEA8AA}"/>
              </a:ext>
            </a:extLst>
          </p:cNvPr>
          <p:cNvSpPr txBox="1"/>
          <p:nvPr/>
        </p:nvSpPr>
        <p:spPr>
          <a:xfrm>
            <a:off x="1050689" y="4236508"/>
            <a:ext cx="325497" cy="369332"/>
          </a:xfrm>
          <a:prstGeom prst="rect">
            <a:avLst/>
          </a:prstGeom>
          <a:solidFill>
            <a:srgbClr val="7030A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</a:t>
            </a:r>
            <a:endParaRPr lang="en-GB" b="1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6389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839A9B9-F246-4779-A2BA-7AD3DAB5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9FF3C7-B796-4C63-BF20-B2EE5688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CFCA5-97E2-4F18-95D3-EC4AEC94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34964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>
                <a:latin typeface="Berlin Sans FB Demi"/>
              </a:rPr>
              <a:t>What's the best park</a:t>
            </a:r>
            <a:br>
              <a:rPr lang="en-US" sz="5200" dirty="0">
                <a:latin typeface="Berlin Sans FB Demi"/>
              </a:rPr>
            </a:br>
            <a:r>
              <a:rPr lang="en-US" sz="5200">
                <a:latin typeface="Berlin Sans FB Demi"/>
              </a:rPr>
              <a:t> </a:t>
            </a:r>
            <a:r>
              <a:rPr lang="en-US" sz="5200" kern="1200">
                <a:latin typeface="Berlin Sans FB Demi"/>
              </a:rPr>
              <a:t>you've ever been to?</a:t>
            </a:r>
          </a:p>
        </p:txBody>
      </p:sp>
    </p:spTree>
    <p:extLst>
      <p:ext uri="{BB962C8B-B14F-4D97-AF65-F5344CB8AC3E}">
        <p14:creationId xmlns:p14="http://schemas.microsoft.com/office/powerpoint/2010/main" val="189796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478095C1A13438B12A98EF069F67D" ma:contentTypeVersion="14" ma:contentTypeDescription="Create a new document." ma:contentTypeScope="" ma:versionID="e6b0f25cf32223586b3895e709490cad">
  <xsd:schema xmlns:xsd="http://www.w3.org/2001/XMLSchema" xmlns:xs="http://www.w3.org/2001/XMLSchema" xmlns:p="http://schemas.microsoft.com/office/2006/metadata/properties" xmlns:ns2="480ae5e7-1a4d-43ac-8a78-7114b695ddec" xmlns:ns3="28d46148-e89b-40f7-807a-e0c3bfd99190" targetNamespace="http://schemas.microsoft.com/office/2006/metadata/properties" ma:root="true" ma:fieldsID="6082eac9145d50b97e217ca43726f7b6" ns2:_="" ns3:_="">
    <xsd:import namespace="480ae5e7-1a4d-43ac-8a78-7114b695ddec"/>
    <xsd:import namespace="28d46148-e89b-40f7-807a-e0c3bfd991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EvidenceAdded" minOccurs="0"/>
                <xsd:element ref="ns2:Badg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ae5e7-1a4d-43ac-8a78-7114b695d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EvidenceAdded" ma:index="19" nillable="true" ma:displayName="Evidence Added" ma:default="0" ma:format="Dropdown" ma:internalName="EvidenceAdded">
      <xsd:simpleType>
        <xsd:restriction base="dms:Boolean"/>
      </xsd:simpleType>
    </xsd:element>
    <xsd:element name="Badges" ma:index="20" nillable="true" ma:displayName="Badges" ma:format="Dropdown" ma:internalName="Badge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ulture"/>
                        <xsd:enumeration value="Co-operation &amp; Leadership "/>
                        <xsd:enumeration value="Communication"/>
                        <xsd:enumeration value="Health "/>
                        <xsd:enumeration value="Education"/>
                        <xsd:enumeration value="Family &amp; Belongin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46148-e89b-40f7-807a-e0c3bfd9919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idenceAdded xmlns="480ae5e7-1a4d-43ac-8a78-7114b695ddec">false</EvidenceAdded>
    <Badges xmlns="480ae5e7-1a4d-43ac-8a78-7114b695ddec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44CFE-071F-45AD-B09C-F37FC86B1B8E}">
  <ds:schemaRefs>
    <ds:schemaRef ds:uri="28d46148-e89b-40f7-807a-e0c3bfd99190"/>
    <ds:schemaRef ds:uri="480ae5e7-1a4d-43ac-8a78-7114b695dd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28FE1E-A2A2-4B1F-8814-EBD13EE686E6}">
  <ds:schemaRefs>
    <ds:schemaRef ds:uri="480ae5e7-1a4d-43ac-8a78-7114b695ddec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2D054CC-EA54-4B9B-B319-DB646EF5E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Design the best  Playground ever!</vt:lpstr>
      <vt:lpstr>Llandaff Fields</vt:lpstr>
      <vt:lpstr>5 Types of Play</vt:lpstr>
      <vt:lpstr>Embankments and Slides</vt:lpstr>
      <vt:lpstr>Woodland &amp; Natural Play</vt:lpstr>
      <vt:lpstr>Adventure &amp; Active Zone</vt:lpstr>
      <vt:lpstr>Puzzles, Education and Music</vt:lpstr>
      <vt:lpstr>Toddler's Area</vt:lpstr>
      <vt:lpstr>What's the best park  you've ever been to?</vt:lpstr>
      <vt:lpstr>Drawing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227</cp:revision>
  <dcterms:created xsi:type="dcterms:W3CDTF">2021-04-19T12:05:14Z</dcterms:created>
  <dcterms:modified xsi:type="dcterms:W3CDTF">2021-04-22T17:09:23Z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0x010100FC6478095C1A13438B12A98EF069F67D</vt:lpwstr>
  </property>
</Properties>
</file>