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1" r:id="rId3"/>
    <p:sldId id="257" r:id="rId4"/>
    <p:sldId id="280" r:id="rId5"/>
    <p:sldId id="259" r:id="rId6"/>
    <p:sldId id="267" r:id="rId7"/>
    <p:sldId id="268" r:id="rId8"/>
    <p:sldId id="269" r:id="rId9"/>
    <p:sldId id="270" r:id="rId10"/>
    <p:sldId id="271" r:id="rId11"/>
    <p:sldId id="272" r:id="rId12"/>
    <p:sldId id="273" r:id="rId13"/>
    <p:sldId id="274" r:id="rId14"/>
    <p:sldId id="275" r:id="rId15"/>
    <p:sldId id="276" r:id="rId16"/>
    <p:sldId id="277" r:id="rId17"/>
    <p:sldId id="265" r:id="rId18"/>
    <p:sldId id="279" r:id="rId19"/>
    <p:sldId id="281" r:id="rId20"/>
    <p:sldId id="282" r:id="rId21"/>
    <p:sldId id="283" r:id="rId22"/>
  </p:sldIdLst>
  <p:sldSz cx="12192000" cy="6858000"/>
  <p:notesSz cx="6858000" cy="9144000"/>
  <p:defaultTextStyle>
    <a:defPPr>
      <a:defRPr lang="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4625CF-061C-4443-84D0-1FCE5BDDAE29}">
          <p14:sldIdLst>
            <p14:sldId id="256"/>
            <p14:sldId id="261"/>
            <p14:sldId id="257"/>
            <p14:sldId id="280"/>
          </p14:sldIdLst>
        </p14:section>
        <p14:section name="Ideas" id="{E9E458B0-8B72-47EB-BB0B-30C23092D9E3}">
          <p14:sldIdLst>
            <p14:sldId id="259"/>
            <p14:sldId id="267"/>
            <p14:sldId id="268"/>
            <p14:sldId id="269"/>
            <p14:sldId id="270"/>
            <p14:sldId id="271"/>
            <p14:sldId id="272"/>
            <p14:sldId id="273"/>
            <p14:sldId id="274"/>
            <p14:sldId id="275"/>
            <p14:sldId id="276"/>
            <p14:sldId id="277"/>
          </p14:sldIdLst>
        </p14:section>
        <p14:section name="Decision Makers" id="{F9946E33-DA50-41AE-A744-8683700765C1}">
          <p14:sldIdLst>
            <p14:sldId id="265"/>
            <p14:sldId id="279"/>
            <p14:sldId id="281"/>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153" autoAdjust="0"/>
  </p:normalViewPr>
  <p:slideViewPr>
    <p:cSldViewPr snapToGrid="0">
      <p:cViewPr varScale="1">
        <p:scale>
          <a:sx n="76" d="100"/>
          <a:sy n="76" d="100"/>
        </p:scale>
        <p:origin x="4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ar-Law, Robin" userId="d31b380b-4a51-4a06-accf-5c594ebf2195" providerId="ADAL" clId="{C35356E9-299A-4956-B442-ECE74B4B837D}"/>
    <pc:docChg chg="undo custSel modSld">
      <pc:chgData name="Bonar-Law, Robin" userId="d31b380b-4a51-4a06-accf-5c594ebf2195" providerId="ADAL" clId="{C35356E9-299A-4956-B442-ECE74B4B837D}" dt="2024-11-25T13:58:42.219" v="5"/>
      <pc:docMkLst>
        <pc:docMk/>
      </pc:docMkLst>
      <pc:sldChg chg="modNotesTx">
        <pc:chgData name="Bonar-Law, Robin" userId="d31b380b-4a51-4a06-accf-5c594ebf2195" providerId="ADAL" clId="{C35356E9-299A-4956-B442-ECE74B4B837D}" dt="2024-11-25T13:58:42.219" v="5"/>
        <pc:sldMkLst>
          <pc:docMk/>
          <pc:sldMk cId="4222944644"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F979B-8FF8-48ED-ADB0-3E14164C937A}" type="datetimeFigureOut">
              <a:rPr lang="en-GB" smtClean="0"/>
              <a:t>29/11/2024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7C3C-9614-4073-B375-9CE34699F639}" type="slidenum">
              <a:rPr lang="en-GB" smtClean="0"/>
              <a:t>‹#›</a:t>
            </a:fld>
            <a:endParaRPr lang="en-GB"/>
          </a:p>
        </p:txBody>
      </p:sp>
    </p:spTree>
    <p:extLst>
      <p:ext uri="{BB962C8B-B14F-4D97-AF65-F5344CB8AC3E}">
        <p14:creationId xmlns:p14="http://schemas.microsoft.com/office/powerpoint/2010/main" val="214335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GB" dirty="0"/>
              <a:t>Mae </a:t>
            </a:r>
            <a:r>
              <a:rPr lang="en-GB" dirty="0" err="1"/>
              <a:t>eich</a:t>
            </a:r>
            <a:r>
              <a:rPr lang="en-GB" dirty="0"/>
              <a:t> </a:t>
            </a:r>
            <a:r>
              <a:rPr lang="en-GB" dirty="0" err="1"/>
              <a:t>meddyliau</a:t>
            </a:r>
            <a:r>
              <a:rPr lang="en-GB" dirty="0"/>
              <a:t>, </a:t>
            </a:r>
            <a:r>
              <a:rPr lang="en-GB" dirty="0" err="1"/>
              <a:t>eich</a:t>
            </a:r>
            <a:r>
              <a:rPr lang="en-GB" dirty="0"/>
              <a:t> </a:t>
            </a:r>
            <a:r>
              <a:rPr lang="en-GB" dirty="0" err="1"/>
              <a:t>syniadau</a:t>
            </a:r>
            <a:r>
              <a:rPr lang="en-GB" dirty="0"/>
              <a:t> </a:t>
            </a:r>
            <a:r>
              <a:rPr lang="en-GB" dirty="0" err="1"/>
              <a:t>a’ch</a:t>
            </a:r>
            <a:r>
              <a:rPr lang="en-GB" dirty="0"/>
              <a:t> </a:t>
            </a:r>
            <a:r>
              <a:rPr lang="en-GB" dirty="0" err="1"/>
              <a:t>lleisiau</a:t>
            </a:r>
            <a:r>
              <a:rPr lang="en-GB" dirty="0"/>
              <a:t> </a:t>
            </a:r>
            <a:r>
              <a:rPr lang="en-GB" dirty="0" err="1"/>
              <a:t>yn</a:t>
            </a:r>
            <a:r>
              <a:rPr lang="en-GB" dirty="0"/>
              <a:t> </a:t>
            </a:r>
            <a:r>
              <a:rPr lang="en-GB" dirty="0" err="1"/>
              <a:t>bwysig</a:t>
            </a:r>
            <a:r>
              <a:rPr lang="en-GB" dirty="0"/>
              <a:t>. Fe </a:t>
            </a:r>
            <a:r>
              <a:rPr lang="en-GB" dirty="0" err="1"/>
              <a:t>wnaethon</a:t>
            </a:r>
            <a:r>
              <a:rPr lang="en-GB" dirty="0"/>
              <a:t> </a:t>
            </a:r>
            <a:r>
              <a:rPr lang="en-GB" dirty="0" err="1"/>
              <a:t>ni’r</a:t>
            </a:r>
            <a:r>
              <a:rPr lang="en-GB" dirty="0"/>
              <a:t> </a:t>
            </a:r>
            <a:r>
              <a:rPr lang="en-GB" dirty="0" err="1"/>
              <a:t>canllaw</a:t>
            </a:r>
            <a:r>
              <a:rPr lang="en-GB" dirty="0"/>
              <a:t> </a:t>
            </a:r>
            <a:r>
              <a:rPr lang="en-GB" dirty="0" err="1"/>
              <a:t>hwn</a:t>
            </a:r>
            <a:r>
              <a:rPr lang="en-GB" dirty="0"/>
              <a:t> </a:t>
            </a:r>
            <a:r>
              <a:rPr lang="en-GB" dirty="0" err="1"/>
              <a:t>fel</a:t>
            </a:r>
            <a:r>
              <a:rPr lang="en-GB" dirty="0"/>
              <a:t> y </a:t>
            </a:r>
            <a:r>
              <a:rPr lang="en-GB" dirty="0" err="1"/>
              <a:t>gallwch</a:t>
            </a:r>
            <a:r>
              <a:rPr lang="en-GB" dirty="0"/>
              <a:t> chi </a:t>
            </a:r>
            <a:r>
              <a:rPr lang="en-GB" dirty="0" err="1"/>
              <a:t>ddefnyddio’ch</a:t>
            </a:r>
            <a:r>
              <a:rPr lang="en-GB" dirty="0"/>
              <a:t> </a:t>
            </a:r>
            <a:r>
              <a:rPr lang="en-GB" dirty="0" err="1"/>
              <a:t>llais</a:t>
            </a:r>
            <a:r>
              <a:rPr lang="en-GB" dirty="0"/>
              <a:t> i </a:t>
            </a:r>
            <a:r>
              <a:rPr lang="en-GB" dirty="0" err="1"/>
              <a:t>wneud</a:t>
            </a:r>
            <a:r>
              <a:rPr lang="en-GB" dirty="0"/>
              <a:t> </a:t>
            </a:r>
            <a:r>
              <a:rPr lang="en-GB" dirty="0" err="1"/>
              <a:t>eich</a:t>
            </a:r>
            <a:r>
              <a:rPr lang="en-GB" dirty="0"/>
              <a:t> </a:t>
            </a:r>
            <a:r>
              <a:rPr lang="en-GB" dirty="0" err="1"/>
              <a:t>cymuned</a:t>
            </a:r>
            <a:r>
              <a:rPr lang="en-GB" dirty="0"/>
              <a:t>, </a:t>
            </a:r>
            <a:r>
              <a:rPr lang="en-GB" dirty="0" err="1"/>
              <a:t>eich</a:t>
            </a:r>
            <a:r>
              <a:rPr lang="en-GB" dirty="0"/>
              <a:t> </a:t>
            </a:r>
            <a:r>
              <a:rPr lang="en-GB" dirty="0" err="1"/>
              <a:t>gwlad</a:t>
            </a:r>
            <a:r>
              <a:rPr lang="en-GB" dirty="0"/>
              <a:t> </a:t>
            </a:r>
            <a:r>
              <a:rPr lang="en-GB" dirty="0" err="1"/>
              <a:t>a’r</a:t>
            </a:r>
            <a:r>
              <a:rPr lang="en-GB" dirty="0"/>
              <a:t> </a:t>
            </a:r>
            <a:r>
              <a:rPr lang="en-GB" dirty="0" err="1"/>
              <a:t>byd</a:t>
            </a:r>
            <a:r>
              <a:rPr lang="en-GB" dirty="0"/>
              <a:t> </a:t>
            </a:r>
            <a:r>
              <a:rPr lang="en-GB" dirty="0" err="1"/>
              <a:t>yn</a:t>
            </a:r>
            <a:r>
              <a:rPr lang="en-GB" dirty="0"/>
              <a:t> </a:t>
            </a:r>
            <a:r>
              <a:rPr lang="en-GB" dirty="0" err="1"/>
              <a:t>lle</a:t>
            </a:r>
            <a:r>
              <a:rPr lang="en-GB" dirty="0"/>
              <a:t> </a:t>
            </a:r>
            <a:r>
              <a:rPr lang="en-GB" dirty="0" err="1"/>
              <a:t>gwell</a:t>
            </a:r>
            <a:r>
              <a:rPr lang="en-GB" dirty="0"/>
              <a:t>.  </a:t>
            </a:r>
            <a:r>
              <a:rPr lang="en-GB" dirty="0" err="1"/>
              <a:t>Trwy</a:t>
            </a:r>
            <a:r>
              <a:rPr lang="en-GB" dirty="0"/>
              <a:t> </a:t>
            </a:r>
            <a:r>
              <a:rPr lang="en-GB" dirty="0" err="1"/>
              <a:t>rannu</a:t>
            </a:r>
            <a:r>
              <a:rPr lang="en-GB" dirty="0"/>
              <a:t> </a:t>
            </a:r>
            <a:r>
              <a:rPr lang="en-GB" dirty="0" err="1"/>
              <a:t>eich</a:t>
            </a:r>
            <a:r>
              <a:rPr lang="en-GB" dirty="0"/>
              <a:t> </a:t>
            </a:r>
            <a:r>
              <a:rPr lang="en-GB" dirty="0" err="1"/>
              <a:t>syniadau</a:t>
            </a:r>
            <a:r>
              <a:rPr lang="en-GB" dirty="0"/>
              <a:t> a </a:t>
            </a:r>
            <a:r>
              <a:rPr lang="en-GB" dirty="0" err="1"/>
              <a:t>siarad</a:t>
            </a:r>
            <a:r>
              <a:rPr lang="en-GB" dirty="0"/>
              <a:t> </a:t>
            </a:r>
            <a:r>
              <a:rPr lang="en-GB" dirty="0" err="1"/>
              <a:t>â’r</a:t>
            </a:r>
            <a:r>
              <a:rPr lang="en-GB" dirty="0"/>
              <a:t> </a:t>
            </a:r>
            <a:r>
              <a:rPr lang="en-GB" dirty="0" err="1"/>
              <a:t>bobl</a:t>
            </a:r>
            <a:r>
              <a:rPr lang="en-GB" dirty="0"/>
              <a:t> </a:t>
            </a:r>
            <a:r>
              <a:rPr lang="en-GB" dirty="0" err="1"/>
              <a:t>iawn</a:t>
            </a:r>
            <a:r>
              <a:rPr lang="en-GB" dirty="0"/>
              <a:t>, </a:t>
            </a:r>
            <a:r>
              <a:rPr lang="en-GB" dirty="0" err="1"/>
              <a:t>gallwch</a:t>
            </a:r>
            <a:r>
              <a:rPr lang="en-GB" dirty="0"/>
              <a:t> </a:t>
            </a:r>
            <a:r>
              <a:rPr lang="en-GB" dirty="0" err="1"/>
              <a:t>wneud</a:t>
            </a:r>
            <a:r>
              <a:rPr lang="en-GB" dirty="0"/>
              <a:t> </a:t>
            </a:r>
            <a:r>
              <a:rPr lang="en-GB" dirty="0" err="1"/>
              <a:t>newidiadau</a:t>
            </a:r>
            <a:r>
              <a:rPr lang="en-GB" dirty="0"/>
              <a:t> </a:t>
            </a:r>
            <a:r>
              <a:rPr lang="en-GB" dirty="0" err="1"/>
              <a:t>mawr</a:t>
            </a:r>
            <a:r>
              <a:rPr lang="en-GB" dirty="0"/>
              <a:t> </a:t>
            </a:r>
            <a:r>
              <a:rPr lang="en-GB" dirty="0" err="1"/>
              <a:t>yn</a:t>
            </a:r>
            <a:r>
              <a:rPr lang="en-GB" dirty="0"/>
              <a:t> </a:t>
            </a:r>
            <a:r>
              <a:rPr lang="en-GB" dirty="0" err="1"/>
              <a:t>lleol</a:t>
            </a:r>
            <a:r>
              <a:rPr lang="en-GB" dirty="0"/>
              <a:t> ac </a:t>
            </a:r>
            <a:r>
              <a:rPr lang="en-GB" dirty="0" err="1"/>
              <a:t>yn</a:t>
            </a:r>
            <a:r>
              <a:rPr lang="en-GB" dirty="0"/>
              <a:t> </a:t>
            </a:r>
            <a:r>
              <a:rPr lang="en-GB" dirty="0" err="1"/>
              <a:t>fyd-eang</a:t>
            </a:r>
            <a:r>
              <a:rPr lang="en-GB" dirty="0"/>
              <a:t>.</a:t>
            </a:r>
          </a:p>
        </p:txBody>
      </p:sp>
      <p:sp>
        <p:nvSpPr>
          <p:cNvPr id="4" name="Slide Number Placeholder 3"/>
          <p:cNvSpPr>
            <a:spLocks noGrp="1"/>
          </p:cNvSpPr>
          <p:nvPr>
            <p:ph type="sldNum" sz="quarter" idx="5"/>
          </p:nvPr>
        </p:nvSpPr>
        <p:spPr/>
        <p:txBody>
          <a:bodyPr/>
          <a:lstStyle/>
          <a:p>
            <a:fld id="{2E577C3C-9614-4073-B375-9CE34699F639}" type="slidenum">
              <a:rPr lang="en-GB" smtClean="0"/>
              <a:t>1</a:t>
            </a:fld>
            <a:endParaRPr lang="en-GB"/>
          </a:p>
        </p:txBody>
      </p:sp>
    </p:spTree>
    <p:extLst>
      <p:ext uri="{BB962C8B-B14F-4D97-AF65-F5344CB8AC3E}">
        <p14:creationId xmlns:p14="http://schemas.microsoft.com/office/powerpoint/2010/main" val="285668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b="1" dirty="0"/>
              <a:t>Diffinio gweithredu cymdeithasol </a:t>
            </a:r>
            <a:r>
              <a:rPr lang="cy" dirty="0"/>
              <a:t>: "Gweithredu cymdeithasol yw pan fyddwn yn gwneud pethau i wella ein bywydau a bywydau pobl eraill. Gall fod yn unrhyw beth o brosiect lleol bach i fudiad mawr sy'n effeithio ar lawer o bobl."</a:t>
            </a:r>
          </a:p>
          <a:p>
            <a:r>
              <a:rPr lang="cy" b="1" dirty="0"/>
              <a:t>Ymgysylltwch â'r dosbarth gydag enghreifftiau a gofynnwch iddyn nhw rannu unrhyw rai maen nhw'n eu gwybod </a:t>
            </a:r>
            <a:r>
              <a:rPr lang="cy" dirty="0"/>
              <a:t>: "A all unrhyw un feddwl am enghraifft o weithredu cymdeithasol, efallai rhywbeth rydyn ni wedi'i wneud yn yr ysgol neu rywbeth rydych chi wedi'i weld yn ein cymuned neu wedi clywed amdano yn y newyddion?"</a:t>
            </a:r>
          </a:p>
          <a:p>
            <a:r>
              <a:rPr lang="cy" b="1" dirty="0"/>
              <a:t>Tynnwch sylw at bwysigrwydd eu cyfranogiad: </a:t>
            </a:r>
            <a:r>
              <a:rPr lang="cy" dirty="0"/>
              <a:t>Mae gan bobl ifanc ledled y byd yr hawl i godi llais a chael eu clywed ar faterion sy'n effeithio arnynt. Mae’r syniad hwn wedi’i gynnwys yn y gyfraith yng Nghonfensiwn y Cenhedloedd Unedig ar Hawliau’r Plentyn: </a:t>
            </a:r>
            <a:r>
              <a:rPr lang="cy" b="0" u="sng" dirty="0"/>
              <a:t>CCUHP Erthygl 12: Mae gan bob plentyn yr hawl i ddweud ei farn am bob mater sy’n effeithio arno, ac i’w farn gael ei chymryd o ddifrif.</a:t>
            </a:r>
          </a:p>
          <a:p>
            <a:endParaRPr lang="en-GB" dirty="0"/>
          </a:p>
        </p:txBody>
      </p:sp>
      <p:sp>
        <p:nvSpPr>
          <p:cNvPr id="4" name="Slide Number Placeholder 3"/>
          <p:cNvSpPr>
            <a:spLocks noGrp="1"/>
          </p:cNvSpPr>
          <p:nvPr>
            <p:ph type="sldNum" sz="quarter" idx="5"/>
          </p:nvPr>
        </p:nvSpPr>
        <p:spPr/>
        <p:txBody>
          <a:bodyPr/>
          <a:lstStyle/>
          <a:p>
            <a:fld id="{2E577C3C-9614-4073-B375-9CE34699F639}" type="slidenum">
              <a:rPr lang="en-GB" smtClean="0"/>
              <a:t>2</a:t>
            </a:fld>
            <a:endParaRPr lang="en-GB"/>
          </a:p>
        </p:txBody>
      </p:sp>
    </p:spTree>
    <p:extLst>
      <p:ext uri="{BB962C8B-B14F-4D97-AF65-F5344CB8AC3E}">
        <p14:creationId xmlns:p14="http://schemas.microsoft.com/office/powerpoint/2010/main" val="99680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cy" b="1" dirty="0"/>
              <a:t>Gweithgaredd </a:t>
            </a:r>
            <a:r>
              <a:rPr lang="cy" dirty="0"/>
              <a:t>: Gofynnwch i’r myfyrwyr feddwl am enghreifftiau o weithredu cymdeithasol y maen nhw wedi helpu gyda nhw, wedi’u gweld neu wedi clywed amdanyn nhw yn eu cymuned.</a:t>
            </a:r>
          </a:p>
          <a:p>
            <a:pPr>
              <a:buFont typeface="Arial" panose="020B0604020202020204" pitchFamily="34" charset="0"/>
              <a:buNone/>
            </a:pPr>
            <a:r>
              <a:rPr lang="cy" b="1" dirty="0"/>
              <a:t>Cwestiynau </a:t>
            </a:r>
            <a:r>
              <a:rPr lang="cy" dirty="0"/>
              <a:t>: "A all unrhyw un feddwl am unrhyw brosiectau gweithredu cymdeithasol rydyn ni wedi'u gwneud fel ysgol? Neu rywbeth rydych chi neu'ch teulu wedi cymryd rhan ynddo neu wedi'i weld yn y gymuned? Beth oedd ei effaith?"</a:t>
            </a:r>
          </a:p>
        </p:txBody>
      </p:sp>
      <p:sp>
        <p:nvSpPr>
          <p:cNvPr id="4" name="Slide Number Placeholder 3"/>
          <p:cNvSpPr>
            <a:spLocks noGrp="1"/>
          </p:cNvSpPr>
          <p:nvPr>
            <p:ph type="sldNum" sz="quarter" idx="5"/>
          </p:nvPr>
        </p:nvSpPr>
        <p:spPr/>
        <p:txBody>
          <a:bodyPr/>
          <a:lstStyle/>
          <a:p>
            <a:fld id="{2E577C3C-9614-4073-B375-9CE34699F639}" type="slidenum">
              <a:rPr lang="en-GB" smtClean="0"/>
              <a:t>3</a:t>
            </a:fld>
            <a:endParaRPr lang="en-GB"/>
          </a:p>
        </p:txBody>
      </p:sp>
    </p:spTree>
    <p:extLst>
      <p:ext uri="{BB962C8B-B14F-4D97-AF65-F5344CB8AC3E}">
        <p14:creationId xmlns:p14="http://schemas.microsoft.com/office/powerpoint/2010/main" val="194602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cy" b="1" dirty="0"/>
              <a:t>Gweithgaredd </a:t>
            </a:r>
            <a:r>
              <a:rPr lang="cy" dirty="0"/>
              <a:t>: Gofynnwch i’r myfyrwyr feddwl am enghreifftiau o weithredu cymdeithasol y maen nhw wedi helpu gyda nhw, wedi’u gweld neu wedi clywed amdanyn nhw yn eu cymuned.</a:t>
            </a:r>
          </a:p>
          <a:p>
            <a:pPr>
              <a:buFont typeface="Arial" panose="020B0604020202020204" pitchFamily="34" charset="0"/>
              <a:buNone/>
            </a:pPr>
            <a:r>
              <a:rPr lang="cy" b="1" dirty="0"/>
              <a:t>Cwestiynau </a:t>
            </a:r>
            <a:r>
              <a:rPr lang="cy" dirty="0"/>
              <a:t>: "A all unrhyw un feddwl am unrhyw brosiectau gweithredu cymdeithasol rydyn ni wedi'u gwneud fel ysgol? Neu rywbeth rydych chi neu'ch teulu wedi cymryd rhan ynddo neu wedi'i weld yn y gymuned? Beth oedd ei effaith?"</a:t>
            </a:r>
          </a:p>
        </p:txBody>
      </p:sp>
      <p:sp>
        <p:nvSpPr>
          <p:cNvPr id="4" name="Slide Number Placeholder 3"/>
          <p:cNvSpPr>
            <a:spLocks noGrp="1"/>
          </p:cNvSpPr>
          <p:nvPr>
            <p:ph type="sldNum" sz="quarter" idx="5"/>
          </p:nvPr>
        </p:nvSpPr>
        <p:spPr/>
        <p:txBody>
          <a:bodyPr/>
          <a:lstStyle/>
          <a:p>
            <a:fld id="{2E577C3C-9614-4073-B375-9CE34699F639}" type="slidenum">
              <a:rPr lang="en-GB" smtClean="0"/>
              <a:t>4</a:t>
            </a:fld>
            <a:endParaRPr lang="en-GB"/>
          </a:p>
        </p:txBody>
      </p:sp>
    </p:spTree>
    <p:extLst>
      <p:ext uri="{BB962C8B-B14F-4D97-AF65-F5344CB8AC3E}">
        <p14:creationId xmlns:p14="http://schemas.microsoft.com/office/powerpoint/2010/main" val="142526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 sz="1400" b="0" i="0" u="none" strike="noStrike" baseline="30000" dirty="0">
                <a:solidFill>
                  <a:srgbClr val="183B7D"/>
                </a:solidFill>
                <a:latin typeface="+mn-lt"/>
              </a:rPr>
              <a:t>Os yw eich problem yn ymwneud â phethau sy'n digwydd </a:t>
            </a:r>
            <a:r>
              <a:rPr lang="cy" sz="1400" b="0" i="0" u="sng" strike="noStrike" baseline="30000" dirty="0">
                <a:solidFill>
                  <a:srgbClr val="183B7D"/>
                </a:solidFill>
                <a:latin typeface="+mn-lt"/>
              </a:rPr>
              <a:t>yng Nghaerdydd </a:t>
            </a:r>
            <a:r>
              <a:rPr lang="cy" sz="1400" b="0" i="0" u="none" strike="noStrike" baseline="30000" dirty="0">
                <a:solidFill>
                  <a:srgbClr val="183B7D"/>
                </a:solidFill>
                <a:latin typeface="+mn-lt"/>
              </a:rPr>
              <a:t>, yna mae cysylltu â chynghorydd yn syniad da! Ond pa rai...</a:t>
            </a:r>
          </a:p>
          <a:p>
            <a:pPr algn="l"/>
            <a:endParaRPr lang="en-GB" sz="1400" dirty="0">
              <a:latin typeface="+mn-lt"/>
            </a:endParaRPr>
          </a:p>
          <a:p>
            <a:pPr marR="0" algn="l" rtl="0"/>
            <a:r>
              <a:rPr lang="cy" sz="1400" b="1" i="0" u="none" strike="noStrike" baseline="30000" dirty="0">
                <a:solidFill>
                  <a:srgbClr val="000000"/>
                </a:solidFill>
                <a:latin typeface="+mn-lt"/>
              </a:rPr>
              <a:t>Yr Arweinydd ac Aelodau Cabinet: </a:t>
            </a:r>
            <a:r>
              <a:rPr lang="cy" sz="1400" b="0" i="0" u="none" strike="noStrike" baseline="30000" dirty="0">
                <a:solidFill>
                  <a:srgbClr val="000000"/>
                </a:solidFill>
                <a:latin typeface="+mn-lt"/>
              </a:rPr>
              <a:t>Etholir Arweinydd y cyngor gan bob cynghorydd. Yna mae'r arweinydd yn dewis criw o gynghorwyr eraill i ofalu am bethau pwysig fel newid hinsawdd, addysg a thrafnidiaeth - nhw yw 'y cabinet'. Maent yn helpu i lunio cynlluniau a nodau'r cyngor sy'n effeithio ar y ddinas gyfan.</a:t>
            </a:r>
            <a:endParaRPr lang="en-GB" sz="1400" b="0" i="0" u="none" strike="noStrike" baseline="30000" dirty="0">
              <a:solidFill>
                <a:srgbClr val="262626"/>
              </a:solidFill>
              <a:latin typeface="+mn-lt"/>
            </a:endParaRPr>
          </a:p>
          <a:p>
            <a:pPr algn="l"/>
            <a:endParaRPr lang="en-GB" sz="1400" dirty="0">
              <a:latin typeface="+mn-lt"/>
            </a:endParaRPr>
          </a:p>
          <a:p>
            <a:pPr algn="l"/>
            <a:endParaRPr lang="en-GB" sz="1400" dirty="0">
              <a:latin typeface="+mn-lt"/>
            </a:endParaRPr>
          </a:p>
        </p:txBody>
      </p:sp>
      <p:sp>
        <p:nvSpPr>
          <p:cNvPr id="4" name="Slide Number Placeholder 3"/>
          <p:cNvSpPr>
            <a:spLocks noGrp="1"/>
          </p:cNvSpPr>
          <p:nvPr>
            <p:ph type="sldNum" sz="quarter" idx="5"/>
          </p:nvPr>
        </p:nvSpPr>
        <p:spPr/>
        <p:txBody>
          <a:bodyPr/>
          <a:lstStyle/>
          <a:p>
            <a:fld id="{2E577C3C-9614-4073-B375-9CE34699F639}" type="slidenum">
              <a:rPr lang="en-GB" smtClean="0"/>
              <a:t>17</a:t>
            </a:fld>
            <a:endParaRPr lang="en-GB"/>
          </a:p>
        </p:txBody>
      </p:sp>
    </p:spTree>
    <p:extLst>
      <p:ext uri="{BB962C8B-B14F-4D97-AF65-F5344CB8AC3E}">
        <p14:creationId xmlns:p14="http://schemas.microsoft.com/office/powerpoint/2010/main" val="165984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400" dirty="0">
              <a:latin typeface="+mn-lt"/>
            </a:endParaRPr>
          </a:p>
        </p:txBody>
      </p:sp>
      <p:sp>
        <p:nvSpPr>
          <p:cNvPr id="4" name="Slide Number Placeholder 3"/>
          <p:cNvSpPr>
            <a:spLocks noGrp="1"/>
          </p:cNvSpPr>
          <p:nvPr>
            <p:ph type="sldNum" sz="quarter" idx="5"/>
          </p:nvPr>
        </p:nvSpPr>
        <p:spPr/>
        <p:txBody>
          <a:bodyPr/>
          <a:lstStyle/>
          <a:p>
            <a:fld id="{2E577C3C-9614-4073-B375-9CE34699F639}" type="slidenum">
              <a:rPr lang="en-GB" smtClean="0"/>
              <a:t>18</a:t>
            </a:fld>
            <a:endParaRPr lang="en-GB"/>
          </a:p>
        </p:txBody>
      </p:sp>
    </p:spTree>
    <p:extLst>
      <p:ext uri="{BB962C8B-B14F-4D97-AF65-F5344CB8AC3E}">
        <p14:creationId xmlns:p14="http://schemas.microsoft.com/office/powerpoint/2010/main" val="108274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400" dirty="0">
              <a:latin typeface="+mn-lt"/>
            </a:endParaRPr>
          </a:p>
        </p:txBody>
      </p:sp>
      <p:sp>
        <p:nvSpPr>
          <p:cNvPr id="4" name="Slide Number Placeholder 3"/>
          <p:cNvSpPr>
            <a:spLocks noGrp="1"/>
          </p:cNvSpPr>
          <p:nvPr>
            <p:ph type="sldNum" sz="quarter" idx="5"/>
          </p:nvPr>
        </p:nvSpPr>
        <p:spPr/>
        <p:txBody>
          <a:bodyPr/>
          <a:lstStyle/>
          <a:p>
            <a:fld id="{2E577C3C-9614-4073-B375-9CE34699F639}" type="slidenum">
              <a:rPr lang="en-GB" smtClean="0"/>
              <a:t>19</a:t>
            </a:fld>
            <a:endParaRPr lang="en-GB"/>
          </a:p>
        </p:txBody>
      </p:sp>
    </p:spTree>
    <p:extLst>
      <p:ext uri="{BB962C8B-B14F-4D97-AF65-F5344CB8AC3E}">
        <p14:creationId xmlns:p14="http://schemas.microsoft.com/office/powerpoint/2010/main" val="1448713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400" dirty="0">
              <a:latin typeface="+mn-lt"/>
            </a:endParaRPr>
          </a:p>
        </p:txBody>
      </p:sp>
      <p:sp>
        <p:nvSpPr>
          <p:cNvPr id="4" name="Slide Number Placeholder 3"/>
          <p:cNvSpPr>
            <a:spLocks noGrp="1"/>
          </p:cNvSpPr>
          <p:nvPr>
            <p:ph type="sldNum" sz="quarter" idx="5"/>
          </p:nvPr>
        </p:nvSpPr>
        <p:spPr/>
        <p:txBody>
          <a:bodyPr/>
          <a:lstStyle/>
          <a:p>
            <a:fld id="{2E577C3C-9614-4073-B375-9CE34699F639}" type="slidenum">
              <a:rPr lang="en-GB" smtClean="0"/>
              <a:t>20</a:t>
            </a:fld>
            <a:endParaRPr lang="en-GB"/>
          </a:p>
        </p:txBody>
      </p:sp>
    </p:spTree>
    <p:extLst>
      <p:ext uri="{BB962C8B-B14F-4D97-AF65-F5344CB8AC3E}">
        <p14:creationId xmlns:p14="http://schemas.microsoft.com/office/powerpoint/2010/main" val="68102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400" dirty="0">
              <a:latin typeface="+mn-lt"/>
            </a:endParaRPr>
          </a:p>
        </p:txBody>
      </p:sp>
      <p:sp>
        <p:nvSpPr>
          <p:cNvPr id="4" name="Slide Number Placeholder 3"/>
          <p:cNvSpPr>
            <a:spLocks noGrp="1"/>
          </p:cNvSpPr>
          <p:nvPr>
            <p:ph type="sldNum" sz="quarter" idx="5"/>
          </p:nvPr>
        </p:nvSpPr>
        <p:spPr/>
        <p:txBody>
          <a:bodyPr/>
          <a:lstStyle/>
          <a:p>
            <a:fld id="{2E577C3C-9614-4073-B375-9CE34699F639}" type="slidenum">
              <a:rPr lang="en-GB" smtClean="0"/>
              <a:t>21</a:t>
            </a:fld>
            <a:endParaRPr lang="en-GB"/>
          </a:p>
        </p:txBody>
      </p:sp>
    </p:spTree>
    <p:extLst>
      <p:ext uri="{BB962C8B-B14F-4D97-AF65-F5344CB8AC3E}">
        <p14:creationId xmlns:p14="http://schemas.microsoft.com/office/powerpoint/2010/main" val="92599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A5B7-2FD8-98A7-E7B0-83BF631E58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794DFA-68ED-5C17-B714-5736E5FB1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22E923-E59D-4315-1C25-914CA50C3097}"/>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5" name="Footer Placeholder 4">
            <a:extLst>
              <a:ext uri="{FF2B5EF4-FFF2-40B4-BE49-F238E27FC236}">
                <a16:creationId xmlns:a16="http://schemas.microsoft.com/office/drawing/2014/main" id="{951B3C18-2430-BD51-D545-8FF9090FC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3301F4-5A93-5500-8873-EF32DF6EBEFA}"/>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30952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0236-80D5-DFE2-7831-80BC8634B7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B321E8-B2BE-DB64-C6A0-1AAB5F861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4EA323-0E4E-FC51-A925-B53AFCA06CF7}"/>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5" name="Footer Placeholder 4">
            <a:extLst>
              <a:ext uri="{FF2B5EF4-FFF2-40B4-BE49-F238E27FC236}">
                <a16:creationId xmlns:a16="http://schemas.microsoft.com/office/drawing/2014/main" id="{5589CF9A-9E38-EAE5-5E29-E9A0685E9E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81CCFE-E29D-1A80-502A-AB45D7BD3341}"/>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6923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6A59C-FE03-BAE1-79B2-3E85268F8E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54FFF4-9467-03B5-6866-26D662E718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3FB638-1FFE-ABF9-CFCB-28B6E96845D7}"/>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5" name="Footer Placeholder 4">
            <a:extLst>
              <a:ext uri="{FF2B5EF4-FFF2-40B4-BE49-F238E27FC236}">
                <a16:creationId xmlns:a16="http://schemas.microsoft.com/office/drawing/2014/main" id="{E7DE86FC-1587-2614-3A00-26E22D07F5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F72593-DEB0-524E-5F3E-8B478E558DCE}"/>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343297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E652E-29C2-CE81-636F-96C86E8863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9429C4-CED5-899D-E8E6-B7CB19C858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6289EF-0FE3-29CE-7F0E-B45FB1C8BA0F}"/>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5" name="Footer Placeholder 4">
            <a:extLst>
              <a:ext uri="{FF2B5EF4-FFF2-40B4-BE49-F238E27FC236}">
                <a16:creationId xmlns:a16="http://schemas.microsoft.com/office/drawing/2014/main" id="{BD469DEC-2E73-CAC9-1F91-8AA16C0730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660CF-7E0B-2B8E-0B74-BEF3BD922E63}"/>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46795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304B-DCC5-E705-41F5-3DDE3937BD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75FBE2-4590-0F9F-47B3-FF0DF7AF7B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14AA22-B140-9622-6CA9-8FC1A8DFB5C9}"/>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5" name="Footer Placeholder 4">
            <a:extLst>
              <a:ext uri="{FF2B5EF4-FFF2-40B4-BE49-F238E27FC236}">
                <a16:creationId xmlns:a16="http://schemas.microsoft.com/office/drawing/2014/main" id="{CA282550-A861-D789-455B-91FBAFE81F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E1162B-2300-BC4C-40BC-12374F38C8E5}"/>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209472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DA97-4CBA-E07D-5D44-19AED56EAB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839D19-7C00-A237-965D-F86949B97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52A65E-B970-53D1-0C03-398895E104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872717-C8F0-CB5C-4BBF-83D00E2BE9FA}"/>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6" name="Footer Placeholder 5">
            <a:extLst>
              <a:ext uri="{FF2B5EF4-FFF2-40B4-BE49-F238E27FC236}">
                <a16:creationId xmlns:a16="http://schemas.microsoft.com/office/drawing/2014/main" id="{7E5C62E1-2292-43E4-1B6C-25AF6DD791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ADA844-5D90-ACAE-656C-C6713A8B4FC9}"/>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330307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B7C3-4264-C1FC-9249-9C163E9FCD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30C24A-2FBD-E023-2287-121AD4BF62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40A5B-92E3-9A0B-BA8D-C8B8F8CFFF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A4E4BD-B6F1-5123-FCF2-6EC43A071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3DEE51-7BD6-3801-2441-CFF704A69F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58C395-8EF2-F279-2BE5-57C9623C56BF}"/>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8" name="Footer Placeholder 7">
            <a:extLst>
              <a:ext uri="{FF2B5EF4-FFF2-40B4-BE49-F238E27FC236}">
                <a16:creationId xmlns:a16="http://schemas.microsoft.com/office/drawing/2014/main" id="{0F19B09F-BB78-CB92-C84B-C028697911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723F52-F9F3-56AC-A289-64D1020562C6}"/>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380131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E8FA-3ACE-0530-48FF-4454EC6034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8872D3-74F9-C1FF-E042-70BE67E6C26F}"/>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4" name="Footer Placeholder 3">
            <a:extLst>
              <a:ext uri="{FF2B5EF4-FFF2-40B4-BE49-F238E27FC236}">
                <a16:creationId xmlns:a16="http://schemas.microsoft.com/office/drawing/2014/main" id="{1360184F-2832-7FBA-36AF-4D8DEC9F57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EAEB1B-6348-1D52-B73A-2958C5B4EE86}"/>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404451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3BA316-EB60-4E37-5414-9B0D06B4993D}"/>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3" name="Footer Placeholder 2">
            <a:extLst>
              <a:ext uri="{FF2B5EF4-FFF2-40B4-BE49-F238E27FC236}">
                <a16:creationId xmlns:a16="http://schemas.microsoft.com/office/drawing/2014/main" id="{F2DD04EA-72CF-C11E-B882-9A802FB2A6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759C1C-F584-48B0-5763-5304EFDB17CD}"/>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4731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15FC-F37F-A0CF-76AF-6EFE5C37F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9C8C3E-D5BE-47A2-318A-C3182EF74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20B0A5-1375-4475-7191-246857236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D4072-4FA9-52B2-BA7A-A26FEFAEA631}"/>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6" name="Footer Placeholder 5">
            <a:extLst>
              <a:ext uri="{FF2B5EF4-FFF2-40B4-BE49-F238E27FC236}">
                <a16:creationId xmlns:a16="http://schemas.microsoft.com/office/drawing/2014/main" id="{08EEDB75-E526-E084-C8CA-87B5B1F212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C58677-224F-433D-4070-694F1EEE280D}"/>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182677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F909-579C-84EE-4060-9945EB365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5F344A-EB2D-5384-A0FE-6A1765D62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29308B-9C38-E384-006B-044FC2666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7DC4F-C141-0DF0-226A-34BC8813DE0F}"/>
              </a:ext>
            </a:extLst>
          </p:cNvPr>
          <p:cNvSpPr>
            <a:spLocks noGrp="1"/>
          </p:cNvSpPr>
          <p:nvPr>
            <p:ph type="dt" sz="half" idx="10"/>
          </p:nvPr>
        </p:nvSpPr>
        <p:spPr/>
        <p:txBody>
          <a:bodyPr/>
          <a:lstStyle/>
          <a:p>
            <a:fld id="{06347FCD-14D2-40E6-A6C1-23CB85C7656D}" type="datetimeFigureOut">
              <a:rPr lang="en-GB" smtClean="0"/>
              <a:t>29/11/2024</a:t>
            </a:fld>
            <a:endParaRPr lang="en-GB"/>
          </a:p>
        </p:txBody>
      </p:sp>
      <p:sp>
        <p:nvSpPr>
          <p:cNvPr id="6" name="Footer Placeholder 5">
            <a:extLst>
              <a:ext uri="{FF2B5EF4-FFF2-40B4-BE49-F238E27FC236}">
                <a16:creationId xmlns:a16="http://schemas.microsoft.com/office/drawing/2014/main" id="{8916E97D-AD66-3E0A-7D06-474E8306FD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D01C52-73B8-A8B4-58EA-24DA86598C66}"/>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95051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25AE4-1B36-2483-ABA3-B07F6FD4E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0D90FC-9FCB-4A00-6B26-A5E6E582E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3E908A-27A8-709E-08AB-5433BBE666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347FCD-14D2-40E6-A6C1-23CB85C7656D}" type="datetimeFigureOut">
              <a:rPr lang="en-GB" smtClean="0"/>
              <a:t>29/11/2024</a:t>
            </a:fld>
            <a:endParaRPr lang="en-GB"/>
          </a:p>
        </p:txBody>
      </p:sp>
      <p:sp>
        <p:nvSpPr>
          <p:cNvPr id="5" name="Footer Placeholder 4">
            <a:extLst>
              <a:ext uri="{FF2B5EF4-FFF2-40B4-BE49-F238E27FC236}">
                <a16:creationId xmlns:a16="http://schemas.microsoft.com/office/drawing/2014/main" id="{75FA949C-BD8B-E3CE-AB53-6D935010E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53DA12A-CDC7-CC20-555A-166BD9036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BBF2D8-0566-460E-9353-C7CE3A4CC655}" type="slidenum">
              <a:rPr lang="en-GB" smtClean="0"/>
              <a:t>‹#›</a:t>
            </a:fld>
            <a:endParaRPr lang="en-GB"/>
          </a:p>
        </p:txBody>
      </p:sp>
    </p:spTree>
    <p:extLst>
      <p:ext uri="{BB962C8B-B14F-4D97-AF65-F5344CB8AC3E}">
        <p14:creationId xmlns:p14="http://schemas.microsoft.com/office/powerpoint/2010/main" val="167125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ardiff.moderngov.co.uk/mgCommitteeDetails.aspx?ID=15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ishare.cardiff.gov.uk/mycouncil_en.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761F-48B8-F484-BF43-80D8F8CBB7A6}"/>
              </a:ext>
            </a:extLst>
          </p:cNvPr>
          <p:cNvSpPr>
            <a:spLocks noGrp="1"/>
          </p:cNvSpPr>
          <p:nvPr>
            <p:ph type="ctrTitle"/>
          </p:nvPr>
        </p:nvSpPr>
        <p:spPr/>
        <p:txBody>
          <a:bodyPr/>
          <a:lstStyle/>
          <a:p>
            <a:r>
              <a:rPr lang="cy" dirty="0">
                <a:solidFill>
                  <a:srgbClr val="00B0F0"/>
                </a:solidFill>
                <a:latin typeface="Futura PT Bold" panose="020B0902020204020203" pitchFamily="34" charset="0"/>
              </a:rPr>
              <a:t>Sut i </a:t>
            </a:r>
            <a:br>
              <a:rPr lang="en-GB" dirty="0">
                <a:solidFill>
                  <a:srgbClr val="00B0F0"/>
                </a:solidFill>
                <a:latin typeface="Futura PT Bold" panose="020B0902020204020203" pitchFamily="34" charset="0"/>
              </a:rPr>
            </a:br>
            <a:r>
              <a:rPr lang="cy" dirty="0">
                <a:solidFill>
                  <a:srgbClr val="00B0F0"/>
                </a:solidFill>
                <a:latin typeface="Futura PT Bold" panose="020B0902020204020203" pitchFamily="34" charset="0"/>
              </a:rPr>
              <a:t>Newid y Byd</a:t>
            </a:r>
          </a:p>
        </p:txBody>
      </p:sp>
      <p:sp>
        <p:nvSpPr>
          <p:cNvPr id="3" name="Subtitle 2">
            <a:extLst>
              <a:ext uri="{FF2B5EF4-FFF2-40B4-BE49-F238E27FC236}">
                <a16:creationId xmlns:a16="http://schemas.microsoft.com/office/drawing/2014/main" id="{47E50B75-8489-5037-581F-102960217C8A}"/>
              </a:ext>
            </a:extLst>
          </p:cNvPr>
          <p:cNvSpPr>
            <a:spLocks noGrp="1"/>
          </p:cNvSpPr>
          <p:nvPr>
            <p:ph type="subTitle" idx="1"/>
          </p:nvPr>
        </p:nvSpPr>
        <p:spPr/>
        <p:txBody>
          <a:bodyPr>
            <a:normAutofit fontScale="92500" lnSpcReduction="10000"/>
          </a:bodyPr>
          <a:lstStyle/>
          <a:p>
            <a:r>
              <a:rPr lang="cy" dirty="0"/>
              <a:t>Canllaw gweithredu cymdeithasol i ddisgyblion Caerdydd</a:t>
            </a:r>
          </a:p>
          <a:p>
            <a:endParaRPr lang="en-GB" dirty="0"/>
          </a:p>
          <a:p>
            <a:r>
              <a:rPr lang="cy" sz="2400" b="0" i="0" u="none" strike="noStrike" baseline="30000" dirty="0">
                <a:solidFill>
                  <a:srgbClr val="000000"/>
                </a:solidFill>
                <a:latin typeface="FuturaPT-Medium"/>
              </a:rPr>
              <a:t>Mae eich llais yn bwerus! Pan fyddwch chi'n rhannu'ch syniadau ac yn siarad â'r bobl iawn, gallwch chi wneud newidiadau mawr yn eich cymuned, ledled y wlad a hyd yn oed y byd. Mae’r canllaw hwn yma i’ch helpu i wneud hynny—trowch eich meddyliau yn weithredoedd sy’n cyrraedd y bobl iawn ac yn gwneud gwahaniaeth.</a:t>
            </a:r>
          </a:p>
          <a:p>
            <a:endParaRPr lang="en-GB" dirty="0"/>
          </a:p>
        </p:txBody>
      </p:sp>
    </p:spTree>
    <p:extLst>
      <p:ext uri="{BB962C8B-B14F-4D97-AF65-F5344CB8AC3E}">
        <p14:creationId xmlns:p14="http://schemas.microsoft.com/office/powerpoint/2010/main" val="422294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cy" sz="4000" b="0" i="0" u="none" strike="noStrike" baseline="30000" dirty="0">
                <a:solidFill>
                  <a:srgbClr val="00B0F0"/>
                </a:solidFill>
                <a:latin typeface="Futura PT Bold" panose="020B0902020204020203" pitchFamily="34" charset="0"/>
              </a:rPr>
              <a:t>Dechrau Deiseb Senedd i wahardd plastig untro</a:t>
            </a:r>
          </a:p>
          <a:p>
            <a:pPr marL="0" marR="0" indent="0" algn="ctr" rtl="0">
              <a:buNone/>
            </a:pPr>
            <a:r>
              <a:rPr lang="cy" b="0" i="0" u="none" strike="noStrike" baseline="30000" dirty="0">
                <a:solidFill>
                  <a:srgbClr val="000000"/>
                </a:solidFill>
                <a:latin typeface="FuturaPT-Book"/>
              </a:rPr>
              <a:t>Lleihau gwastraff plastig ar gyfer cenedlaethau'r dyfodol</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7848" b="17848"/>
          <a:stretch/>
        </p:blipFill>
        <p:spPr>
          <a:xfrm>
            <a:off x="6336631" y="1074746"/>
            <a:ext cx="5181600" cy="4708507"/>
          </a:xfrm>
        </p:spPr>
      </p:pic>
    </p:spTree>
    <p:extLst>
      <p:ext uri="{BB962C8B-B14F-4D97-AF65-F5344CB8AC3E}">
        <p14:creationId xmlns:p14="http://schemas.microsoft.com/office/powerpoint/2010/main" val="3345329655"/>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cy" sz="4000" b="0" i="0" u="none" strike="noStrike" baseline="30000" dirty="0">
                <a:solidFill>
                  <a:srgbClr val="00B0F0"/>
                </a:solidFill>
                <a:latin typeface="Futura PT Bold" panose="020B0902020204020203" pitchFamily="34" charset="0"/>
              </a:rPr>
              <a:t>Dechrau Prosiect Plannu Coed</a:t>
            </a:r>
          </a:p>
          <a:p>
            <a:pPr marL="0" marR="0" indent="0" algn="ctr" rtl="0">
              <a:buNone/>
            </a:pPr>
            <a:r>
              <a:rPr lang="cy" b="0" i="0" u="none" strike="noStrike" baseline="30000" dirty="0">
                <a:solidFill>
                  <a:srgbClr val="000000"/>
                </a:solidFill>
                <a:latin typeface="FuturaPT-Book"/>
              </a:rPr>
              <a:t>Dechreuwch yn lleol yna ceisiwch gael y llywodraeth i gymryd rhan</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7848" b="17848"/>
          <a:stretch/>
        </p:blipFill>
        <p:spPr>
          <a:xfrm>
            <a:off x="6336631" y="1074746"/>
            <a:ext cx="5181600" cy="4708507"/>
          </a:xfrm>
        </p:spPr>
      </p:pic>
    </p:spTree>
    <p:extLst>
      <p:ext uri="{BB962C8B-B14F-4D97-AF65-F5344CB8AC3E}">
        <p14:creationId xmlns:p14="http://schemas.microsoft.com/office/powerpoint/2010/main" val="275791916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cy" sz="4000" b="0" i="0" u="none" strike="noStrike" baseline="30000" dirty="0">
                <a:solidFill>
                  <a:srgbClr val="00B0F0"/>
                </a:solidFill>
                <a:latin typeface="Futura PT Bold" panose="020B0902020204020203" pitchFamily="34" charset="0"/>
              </a:rPr>
              <a:t>Rhaglen arbed ynni ysgolion</a:t>
            </a:r>
          </a:p>
          <a:p>
            <a:pPr marL="0" marR="0" indent="0" algn="ctr" rtl="0">
              <a:buNone/>
            </a:pPr>
            <a:r>
              <a:rPr lang="cy" b="0" i="0" u="none" strike="noStrike" baseline="30000" dirty="0">
                <a:solidFill>
                  <a:srgbClr val="000000"/>
                </a:solidFill>
                <a:latin typeface="FuturaPT-Book"/>
              </a:rPr>
              <a:t>Yn lleihau'r defnydd o ynni, yn arbed arian i'r ysgol ac yn dysgu arferion da</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6973" b="17848"/>
          <a:stretch/>
        </p:blipFill>
        <p:spPr>
          <a:xfrm>
            <a:off x="6336631" y="1010653"/>
            <a:ext cx="5181600" cy="4772601"/>
          </a:xfrm>
        </p:spPr>
      </p:pic>
    </p:spTree>
    <p:extLst>
      <p:ext uri="{BB962C8B-B14F-4D97-AF65-F5344CB8AC3E}">
        <p14:creationId xmlns:p14="http://schemas.microsoft.com/office/powerpoint/2010/main" val="56344959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cy" sz="4000" b="0" i="0" u="none" strike="noStrike" baseline="30000" dirty="0">
                <a:solidFill>
                  <a:srgbClr val="00B0F0"/>
                </a:solidFill>
                <a:latin typeface="Futura PT Bold" panose="020B0902020204020203" pitchFamily="34" charset="0"/>
              </a:rPr>
              <a:t>Protest heddychlon dros Weithredu Hinsawdd</a:t>
            </a:r>
          </a:p>
          <a:p>
            <a:pPr marL="0" marR="0" indent="0" algn="ctr" rtl="0">
              <a:buNone/>
            </a:pPr>
            <a:r>
              <a:rPr lang="cy" b="0" i="0" u="none" strike="noStrike" baseline="30000" dirty="0">
                <a:solidFill>
                  <a:srgbClr val="000000"/>
                </a:solidFill>
                <a:latin typeface="FuturaPT-Book"/>
              </a:rPr>
              <a:t>Yn tynnu sylw'r cyhoedd a'r cyfryngau at faterion hinsawdd, efallai y gallem ofyn i ysgolion eraill ymuno â ni</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52" t="3190" r="-452" b="36957"/>
          <a:stretch/>
        </p:blipFill>
        <p:spPr>
          <a:xfrm>
            <a:off x="6096000" y="820617"/>
            <a:ext cx="5181600" cy="4384430"/>
          </a:xfrm>
        </p:spPr>
      </p:pic>
    </p:spTree>
    <p:extLst>
      <p:ext uri="{BB962C8B-B14F-4D97-AF65-F5344CB8AC3E}">
        <p14:creationId xmlns:p14="http://schemas.microsoft.com/office/powerpoint/2010/main" val="175884645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cy" sz="4000" b="0" i="0" u="none" strike="noStrike" baseline="30000" dirty="0">
                <a:solidFill>
                  <a:srgbClr val="00B0F0"/>
                </a:solidFill>
                <a:latin typeface="Futura PT Bold" panose="020B0902020204020203" pitchFamily="34" charset="0"/>
              </a:rPr>
              <a:t>Ymgyrch Taflenni mewn Siopau Lleol</a:t>
            </a:r>
          </a:p>
          <a:p>
            <a:pPr marL="0" marR="0" indent="0" algn="ctr" rtl="0">
              <a:buNone/>
            </a:pPr>
            <a:r>
              <a:rPr lang="cy" b="0" i="0" u="none" strike="noStrike" baseline="30000" dirty="0">
                <a:solidFill>
                  <a:srgbClr val="000000"/>
                </a:solidFill>
                <a:latin typeface="FuturaPT-Book"/>
              </a:rPr>
              <a:t>Partneru gyda busnesau i ledaenu ymwybyddiaeth o sut i ofalu am ein hamgylchedd</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100" t="21942" r="10460" b="25650"/>
          <a:stretch/>
        </p:blipFill>
        <p:spPr>
          <a:xfrm>
            <a:off x="6336631" y="1010653"/>
            <a:ext cx="5181600" cy="4772601"/>
          </a:xfrm>
        </p:spPr>
      </p:pic>
    </p:spTree>
    <p:extLst>
      <p:ext uri="{BB962C8B-B14F-4D97-AF65-F5344CB8AC3E}">
        <p14:creationId xmlns:p14="http://schemas.microsoft.com/office/powerpoint/2010/main" val="383230594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cy" sz="4000" b="0" i="0" u="none" strike="noStrike" baseline="30000" dirty="0">
                <a:solidFill>
                  <a:srgbClr val="00B0F0"/>
                </a:solidFill>
                <a:latin typeface="Futura PT Bold" panose="020B0902020204020203" pitchFamily="34" charset="0"/>
              </a:rPr>
              <a:t>Gofynnwch am Ginio Ysgol Fegan</a:t>
            </a:r>
          </a:p>
          <a:p>
            <a:pPr marL="0" marR="0" indent="0" algn="ctr" rtl="0">
              <a:buNone/>
            </a:pPr>
            <a:r>
              <a:rPr lang="cy" b="0" i="0" u="none" strike="noStrike" baseline="30000" dirty="0">
                <a:solidFill>
                  <a:srgbClr val="000000"/>
                </a:solidFill>
                <a:latin typeface="FuturaPT-Book"/>
              </a:rPr>
              <a:t>Maent yn lleihau effaith amgylcheddol ein prydau ysgol</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327" t="28127" r="16104" b="25895"/>
          <a:stretch/>
        </p:blipFill>
        <p:spPr>
          <a:xfrm>
            <a:off x="6336631" y="1010653"/>
            <a:ext cx="5181600" cy="4772601"/>
          </a:xfrm>
        </p:spPr>
      </p:pic>
    </p:spTree>
    <p:extLst>
      <p:ext uri="{BB962C8B-B14F-4D97-AF65-F5344CB8AC3E}">
        <p14:creationId xmlns:p14="http://schemas.microsoft.com/office/powerpoint/2010/main" val="417581028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cy" sz="4000" b="0" i="0" u="none" strike="noStrike" baseline="30000" dirty="0">
                <a:solidFill>
                  <a:srgbClr val="00B0F0"/>
                </a:solidFill>
                <a:latin typeface="Futura PT Bold" panose="020B0902020204020203" pitchFamily="34" charset="0"/>
              </a:rPr>
              <a:t>Trefnwch sesiwn codi sbwriel gyda rhieni</a:t>
            </a:r>
          </a:p>
          <a:p>
            <a:pPr marL="0" marR="0" indent="0" algn="ctr" rtl="0">
              <a:buNone/>
            </a:pPr>
            <a:r>
              <a:rPr lang="cy" b="0" i="0" u="none" strike="noStrike" baseline="30000" dirty="0">
                <a:solidFill>
                  <a:srgbClr val="000000"/>
                </a:solidFill>
                <a:latin typeface="FuturaPT-Book"/>
              </a:rPr>
              <a:t>Gweithredu uniongyrchol i lanhau ardaloedd lleol, yn codi ymwybyddiaeth amgylcheddol</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3152" r="19047" b="14105"/>
          <a:stretch/>
        </p:blipFill>
        <p:spPr>
          <a:xfrm>
            <a:off x="6336631" y="1010653"/>
            <a:ext cx="5181600" cy="4772601"/>
          </a:xfrm>
        </p:spPr>
      </p:pic>
    </p:spTree>
    <p:extLst>
      <p:ext uri="{BB962C8B-B14F-4D97-AF65-F5344CB8AC3E}">
        <p14:creationId xmlns:p14="http://schemas.microsoft.com/office/powerpoint/2010/main" val="1273619351"/>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a:xfrm>
            <a:off x="838199" y="365125"/>
            <a:ext cx="10663989" cy="1325563"/>
          </a:xfrm>
        </p:spPr>
        <p:txBody>
          <a:bodyPr>
            <a:normAutofit/>
          </a:bodyPr>
          <a:lstStyle/>
          <a:p>
            <a:r>
              <a:rPr lang="cy" sz="4000" dirty="0">
                <a:solidFill>
                  <a:srgbClr val="00B0F0"/>
                </a:solidFill>
                <a:latin typeface="Futura PT Bold" panose="020B0902020204020203" pitchFamily="34" charset="0"/>
              </a:rPr>
              <a:t>Dewch i gwrdd â Phenderfynwyr lleol a gweithredu!</a:t>
            </a:r>
          </a:p>
        </p:txBody>
      </p:sp>
      <p:pic>
        <p:nvPicPr>
          <p:cNvPr id="7" name="Picture 6">
            <a:extLst>
              <a:ext uri="{FF2B5EF4-FFF2-40B4-BE49-F238E27FC236}">
                <a16:creationId xmlns:a16="http://schemas.microsoft.com/office/drawing/2014/main" id="{0BCBE734-3698-FDB8-9A40-EDB61E7E4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32" y="1733789"/>
            <a:ext cx="7359313" cy="4759086"/>
          </a:xfrm>
          <a:prstGeom prst="rect">
            <a:avLst/>
          </a:prstGeom>
        </p:spPr>
      </p:pic>
      <p:sp>
        <p:nvSpPr>
          <p:cNvPr id="8" name="TextBox 7">
            <a:extLst>
              <a:ext uri="{FF2B5EF4-FFF2-40B4-BE49-F238E27FC236}">
                <a16:creationId xmlns:a16="http://schemas.microsoft.com/office/drawing/2014/main" id="{600BA320-D414-BC27-5726-94012C68D08B}"/>
              </a:ext>
            </a:extLst>
          </p:cNvPr>
          <p:cNvSpPr txBox="1"/>
          <p:nvPr/>
        </p:nvSpPr>
        <p:spPr>
          <a:xfrm>
            <a:off x="8169442" y="1690688"/>
            <a:ext cx="3477126" cy="5047536"/>
          </a:xfrm>
          <a:prstGeom prst="rect">
            <a:avLst/>
          </a:prstGeom>
          <a:noFill/>
        </p:spPr>
        <p:txBody>
          <a:bodyPr wrap="square" rtlCol="0">
            <a:spAutoFit/>
          </a:bodyPr>
          <a:lstStyle/>
          <a:p>
            <a:pPr marR="0" algn="ctr" rtl="0"/>
            <a:r>
              <a:rPr lang="cy" sz="2400" b="0" i="0" u="none" strike="noStrike" baseline="30000" dirty="0">
                <a:solidFill>
                  <a:srgbClr val="183B7D"/>
                </a:solidFill>
              </a:rPr>
              <a:t>Mae Cyngor Caerdydd yn dîm mawr o filoedd o bobl sy'n gofalu am ein dinas, Caerdydd. Yn union fel y mae gan eich ysgol athrawon a staff sy'n helpu i sicrhau bod popeth yn rhedeg yn esmwyth</a:t>
            </a:r>
            <a:r>
              <a:rPr lang="cy" sz="2400" baseline="30000" dirty="0">
                <a:solidFill>
                  <a:srgbClr val="183B7D"/>
                </a:solidFill>
              </a:rPr>
              <a:t>,</a:t>
            </a:r>
            <a:r>
              <a:rPr lang="cy" sz="2400" b="0" i="0" u="none" strike="noStrike" baseline="30000" dirty="0">
                <a:solidFill>
                  <a:srgbClr val="183B7D"/>
                </a:solidFill>
              </a:rPr>
              <a:t> mae Cyngor Caerdydd yn gwneud hynny ar gyfer ein dinas gyfan. Maent yn delio â llawer o feysydd, gan gynnwys diwylliant, addysg, tai, trafnidiaeth, helpu teuluoedd, a'r amgylchedd.</a:t>
            </a:r>
          </a:p>
          <a:p>
            <a:pPr marR="0" algn="ctr" rtl="0"/>
            <a:endParaRPr lang="en-GB" sz="2400" b="0" i="0" u="none" strike="noStrike" baseline="30000" dirty="0">
              <a:solidFill>
                <a:srgbClr val="183B7D"/>
              </a:solidFill>
            </a:endParaRPr>
          </a:p>
          <a:p>
            <a:pPr marR="0" algn="ctr" rtl="0"/>
            <a:r>
              <a:rPr lang="cy" sz="2400" b="0" i="0" u="none" strike="noStrike" baseline="30000" dirty="0">
                <a:solidFill>
                  <a:srgbClr val="183B7D"/>
                </a:solidFill>
              </a:rPr>
              <a:t>Mae’r cyngor yn cael ei redeg gan filoedd o weithwyr ond yn cael ei arwain gan “gynghorwyr”. </a:t>
            </a:r>
            <a:r>
              <a:rPr lang="cy" sz="2400" baseline="30000" dirty="0">
                <a:solidFill>
                  <a:srgbClr val="183B7D"/>
                </a:solidFill>
              </a:rPr>
              <a:t>M</a:t>
            </a:r>
            <a:r>
              <a:rPr lang="cy" sz="2400" b="0" i="0" u="none" strike="noStrike" baseline="30000" dirty="0">
                <a:solidFill>
                  <a:srgbClr val="183B7D"/>
                </a:solidFill>
              </a:rPr>
              <a:t>ae’r cynghorwyr hyn yn bobl arferol sy’n cael eu hethol gan y cyhoedd. Maent yn dewis cyfeiriad y Cyngor ac yn gwneud y penderfyniadau pwysig.</a:t>
            </a:r>
          </a:p>
          <a:p>
            <a:pPr algn="ctr"/>
            <a:endParaRPr lang="en-GB" dirty="0"/>
          </a:p>
        </p:txBody>
      </p:sp>
    </p:spTree>
    <p:extLst>
      <p:ext uri="{BB962C8B-B14F-4D97-AF65-F5344CB8AC3E}">
        <p14:creationId xmlns:p14="http://schemas.microsoft.com/office/powerpoint/2010/main" val="17293345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a:xfrm>
            <a:off x="838199" y="365125"/>
            <a:ext cx="10663989" cy="1325563"/>
          </a:xfrm>
        </p:spPr>
        <p:txBody>
          <a:bodyPr>
            <a:normAutofit/>
          </a:bodyPr>
          <a:lstStyle/>
          <a:p>
            <a:pPr algn="ctr"/>
            <a:r>
              <a:rPr lang="cy" sz="4000" dirty="0">
                <a:solidFill>
                  <a:srgbClr val="00B0F0"/>
                </a:solidFill>
                <a:latin typeface="Futura PT Bold" panose="020B0902020204020203" pitchFamily="34" charset="0"/>
              </a:rPr>
              <a:t>Yr Arweinydd ac Aelodau’r Cabinet:</a:t>
            </a:r>
          </a:p>
        </p:txBody>
      </p:sp>
      <p:pic>
        <p:nvPicPr>
          <p:cNvPr id="7" name="Picture 6">
            <a:extLst>
              <a:ext uri="{FF2B5EF4-FFF2-40B4-BE49-F238E27FC236}">
                <a16:creationId xmlns:a16="http://schemas.microsoft.com/office/drawing/2014/main" id="{0BCBE734-3698-FDB8-9A40-EDB61E7E4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818" y="1759089"/>
            <a:ext cx="10540753" cy="6816445"/>
          </a:xfrm>
          <a:prstGeom prst="rect">
            <a:avLst/>
          </a:prstGeom>
        </p:spPr>
      </p:pic>
      <p:sp>
        <p:nvSpPr>
          <p:cNvPr id="3" name="TextBox 2">
            <a:extLst>
              <a:ext uri="{FF2B5EF4-FFF2-40B4-BE49-F238E27FC236}">
                <a16:creationId xmlns:a16="http://schemas.microsoft.com/office/drawing/2014/main" id="{600BA320-D414-BC27-5726-94012C68D08B}"/>
              </a:ext>
            </a:extLst>
          </p:cNvPr>
          <p:cNvSpPr txBox="1"/>
          <p:nvPr/>
        </p:nvSpPr>
        <p:spPr>
          <a:xfrm>
            <a:off x="6840187" y="1690688"/>
            <a:ext cx="4806381" cy="3093541"/>
          </a:xfrm>
          <a:prstGeom prst="roundRect">
            <a:avLst>
              <a:gd name="adj" fmla="val 10326"/>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y" sz="2000" b="1" dirty="0"/>
              <a:t>Yr Arweinydd a</a:t>
            </a:r>
          </a:p>
          <a:p>
            <a:pPr algn="ctr"/>
            <a:r>
              <a:rPr lang="cy" sz="2000" b="1" dirty="0"/>
              <a:t>Aelodau Cabinet:</a:t>
            </a:r>
          </a:p>
          <a:p>
            <a:pPr algn="ctr"/>
            <a:r>
              <a:rPr lang="cy" dirty="0"/>
              <a:t>Etholir Arweinydd y cyngor gan bob cynghorydd. Yna mae'r arweinydd yn dewis criw o gynghorwyr eraill i ofalu am bethau pwysig fel newid hinsawdd, addysg a thrafnidiaeth - nhw yw 'y cabinet'. Maent yn helpu i greu cynlluniau a nodau'r cyngor sy'n effeithio ar y ddinas gyfan.</a:t>
            </a:r>
          </a:p>
          <a:p>
            <a:pPr algn="ctr"/>
            <a:r>
              <a:rPr lang="cy" dirty="0">
                <a:hlinkClick r:id="rId4"/>
              </a:rPr>
              <a:t>Dysgwch pwy ydyn nhw yma!</a:t>
            </a:r>
            <a:endParaRPr lang="en-GB" dirty="0"/>
          </a:p>
        </p:txBody>
      </p:sp>
      <p:sp>
        <p:nvSpPr>
          <p:cNvPr id="4" name="TextBox 3">
            <a:extLst>
              <a:ext uri="{FF2B5EF4-FFF2-40B4-BE49-F238E27FC236}">
                <a16:creationId xmlns:a16="http://schemas.microsoft.com/office/drawing/2014/main" id="{57667DA1-CEAE-117B-EAB0-88552B5313E3}"/>
              </a:ext>
            </a:extLst>
          </p:cNvPr>
          <p:cNvSpPr txBox="1"/>
          <p:nvPr/>
        </p:nvSpPr>
        <p:spPr>
          <a:xfrm>
            <a:off x="6840187" y="4906436"/>
            <a:ext cx="4806381" cy="1634490"/>
          </a:xfrm>
          <a:prstGeom prst="round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y" b="1" dirty="0"/>
              <a:t>Os yw eich problem yn ymwneud â rhywbeth sy'n effeithio ar bob plentyn yng Nghaerdydd yna efallai y bydd ysgrifennu at yr aelod cabinet cywir yn helpu i sicrhau newid!</a:t>
            </a:r>
            <a:endParaRPr lang="en-GB" sz="1600" dirty="0"/>
          </a:p>
        </p:txBody>
      </p:sp>
    </p:spTree>
    <p:extLst>
      <p:ext uri="{BB962C8B-B14F-4D97-AF65-F5344CB8AC3E}">
        <p14:creationId xmlns:p14="http://schemas.microsoft.com/office/powerpoint/2010/main" val="71259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a:xfrm>
            <a:off x="-2714626" y="2881173"/>
            <a:ext cx="10663989" cy="1325563"/>
          </a:xfrm>
        </p:spPr>
        <p:txBody>
          <a:bodyPr>
            <a:normAutofit/>
          </a:bodyPr>
          <a:lstStyle/>
          <a:p>
            <a:pPr algn="ctr"/>
            <a:r>
              <a:rPr lang="cy" sz="4000" dirty="0">
                <a:solidFill>
                  <a:srgbClr val="00B0F0"/>
                </a:solidFill>
                <a:latin typeface="Futura PT Bold" panose="020B0902020204020203" pitchFamily="34" charset="0"/>
              </a:rPr>
              <a:t>Cynghorwyr Lleol</a:t>
            </a:r>
          </a:p>
        </p:txBody>
      </p:sp>
      <p:pic>
        <p:nvPicPr>
          <p:cNvPr id="7" name="Picture 6">
            <a:extLst>
              <a:ext uri="{FF2B5EF4-FFF2-40B4-BE49-F238E27FC236}">
                <a16:creationId xmlns:a16="http://schemas.microsoft.com/office/drawing/2014/main" id="{0BCBE734-3698-FDB8-9A40-EDB61E7E4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67" y="-3408223"/>
            <a:ext cx="10540753" cy="6816445"/>
          </a:xfrm>
          <a:prstGeom prst="rect">
            <a:avLst/>
          </a:prstGeom>
        </p:spPr>
      </p:pic>
      <p:sp>
        <p:nvSpPr>
          <p:cNvPr id="3" name="TextBox 2">
            <a:extLst>
              <a:ext uri="{FF2B5EF4-FFF2-40B4-BE49-F238E27FC236}">
                <a16:creationId xmlns:a16="http://schemas.microsoft.com/office/drawing/2014/main" id="{600BA320-D414-BC27-5726-94012C68D08B}"/>
              </a:ext>
            </a:extLst>
          </p:cNvPr>
          <p:cNvSpPr txBox="1"/>
          <p:nvPr/>
        </p:nvSpPr>
        <p:spPr>
          <a:xfrm>
            <a:off x="647890" y="3940036"/>
            <a:ext cx="6810185" cy="2051506"/>
          </a:xfrm>
          <a:prstGeom prst="roundRect">
            <a:avLst>
              <a:gd name="adj" fmla="val 10326"/>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y" sz="2000" b="1" dirty="0"/>
              <a:t>Cynghorwyr Lleol Caerdydd: </a:t>
            </a:r>
            <a:br>
              <a:rPr lang="en-GB" sz="2000" b="1" dirty="0"/>
            </a:br>
            <a:r>
              <a:rPr lang="cy" sz="1600" dirty="0"/>
              <a:t>Dyma'r bobl sy'n helpu i ofalu am ein hardaloedd lleol. Maen nhw wedi cael eu dewis gan drigolion lleol mewn etholiadau lleol a nhw yw’r person cyntaf i gysylltu â nhw gyda phroblemau a phryderon lleol. Yng Nghymru, mae cynghorwyr yn pleidleisio ar gynlluniau pwysig y cynghorau - nhw sy'n arwain y cyngor. </a:t>
            </a:r>
            <a:r>
              <a:rPr lang="cy" sz="1600" dirty="0">
                <a:hlinkClick r:id="rId4"/>
              </a:rPr>
              <a:t>Dysgwch pwy yw eich cynghorwyr lleol </a:t>
            </a:r>
            <a:r>
              <a:rPr lang="cy" sz="1600" dirty="0"/>
              <a:t>, ysgrifennwch </a:t>
            </a:r>
            <a:r>
              <a:rPr lang="cy" dirty="0"/>
              <a:t>atynt a gwahoddwch nhw i'ch ysgol!</a:t>
            </a:r>
          </a:p>
        </p:txBody>
      </p:sp>
      <p:sp>
        <p:nvSpPr>
          <p:cNvPr id="4" name="TextBox 3">
            <a:extLst>
              <a:ext uri="{FF2B5EF4-FFF2-40B4-BE49-F238E27FC236}">
                <a16:creationId xmlns:a16="http://schemas.microsoft.com/office/drawing/2014/main" id="{57667DA1-CEAE-117B-EAB0-88552B5313E3}"/>
              </a:ext>
            </a:extLst>
          </p:cNvPr>
          <p:cNvSpPr txBox="1"/>
          <p:nvPr/>
        </p:nvSpPr>
        <p:spPr>
          <a:xfrm>
            <a:off x="7730287" y="4317048"/>
            <a:ext cx="4147197" cy="1804749"/>
          </a:xfrm>
          <a:prstGeom prst="round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y" sz="2000" b="1" dirty="0"/>
              <a:t>Os yw'r broblem yn llai ac yn effeithio'n bennaf ar bobl yn eich ardal efallai y byddai ysgrifennu at eich cynghorydd lleol yn fan cychwyn da!</a:t>
            </a:r>
            <a:endParaRPr lang="en-GB" dirty="0"/>
          </a:p>
        </p:txBody>
      </p:sp>
      <p:pic>
        <p:nvPicPr>
          <p:cNvPr id="6" name="Picture 5" descr="A drawing of a roof&#10;&#10;Description automatically generated">
            <a:extLst>
              <a:ext uri="{FF2B5EF4-FFF2-40B4-BE49-F238E27FC236}">
                <a16:creationId xmlns:a16="http://schemas.microsoft.com/office/drawing/2014/main" id="{1EF52F48-EB85-9667-A81C-B06783DDA9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0" y="-1389080"/>
            <a:ext cx="5230379" cy="5251715"/>
          </a:xfrm>
          <a:prstGeom prst="rect">
            <a:avLst/>
          </a:prstGeom>
        </p:spPr>
      </p:pic>
    </p:spTree>
    <p:extLst>
      <p:ext uri="{BB962C8B-B14F-4D97-AF65-F5344CB8AC3E}">
        <p14:creationId xmlns:p14="http://schemas.microsoft.com/office/powerpoint/2010/main" val="4216579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7689-572F-F566-24BB-0EF6B57DC9F7}"/>
              </a:ext>
            </a:extLst>
          </p:cNvPr>
          <p:cNvSpPr>
            <a:spLocks noGrp="1"/>
          </p:cNvSpPr>
          <p:nvPr>
            <p:ph type="title"/>
          </p:nvPr>
        </p:nvSpPr>
        <p:spPr/>
        <p:txBody>
          <a:bodyPr/>
          <a:lstStyle/>
          <a:p>
            <a:r>
              <a:rPr lang="cy" dirty="0">
                <a:solidFill>
                  <a:srgbClr val="00B0F0"/>
                </a:solidFill>
                <a:latin typeface="Futura PT Bold" panose="020B0902020204020203" pitchFamily="34" charset="0"/>
              </a:rPr>
              <a:t>Beth yw gweithredu cymdeithasol?</a:t>
            </a:r>
          </a:p>
        </p:txBody>
      </p:sp>
      <p:sp>
        <p:nvSpPr>
          <p:cNvPr id="3" name="Content Placeholder 2">
            <a:extLst>
              <a:ext uri="{FF2B5EF4-FFF2-40B4-BE49-F238E27FC236}">
                <a16:creationId xmlns:a16="http://schemas.microsoft.com/office/drawing/2014/main" id="{EEE42889-EA60-8C12-9CEB-5E2A9B33E339}"/>
              </a:ext>
            </a:extLst>
          </p:cNvPr>
          <p:cNvSpPr>
            <a:spLocks noGrp="1"/>
          </p:cNvSpPr>
          <p:nvPr>
            <p:ph idx="1"/>
          </p:nvPr>
        </p:nvSpPr>
        <p:spPr>
          <a:xfrm>
            <a:off x="838199" y="1825625"/>
            <a:ext cx="8550898" cy="4351338"/>
          </a:xfrm>
        </p:spPr>
        <p:txBody>
          <a:bodyPr>
            <a:normAutofit fontScale="70000" lnSpcReduction="20000"/>
          </a:bodyPr>
          <a:lstStyle/>
          <a:p>
            <a:pPr marL="0" indent="0">
              <a:lnSpc>
                <a:spcPct val="120000"/>
              </a:lnSpc>
              <a:buNone/>
            </a:pPr>
            <a:r>
              <a:rPr lang="cy" b="1" dirty="0"/>
              <a:t>Gweithredu cymdeithasol yw pan fyddwch chi'n gwneud rhywbeth i helpu i wneud eich ysgol, cymuned, neu'r byd yn lle gwell. Mae’n golygu cymryd camau i ddatrys problem neu wella rhywbeth sy’n bwysig i chi.</a:t>
            </a:r>
          </a:p>
          <a:p>
            <a:pPr marL="0" indent="0">
              <a:buNone/>
            </a:pPr>
            <a:endParaRPr lang="en-GB" sz="2000" dirty="0"/>
          </a:p>
          <a:p>
            <a:pPr marL="0" indent="0">
              <a:buNone/>
            </a:pPr>
            <a:r>
              <a:rPr lang="cy" sz="2400" dirty="0"/>
              <a:t>Efallai eich bod eisoes wedi gwneud rhai prosiectau gweithredu cymdeithasol, fel:</a:t>
            </a:r>
          </a:p>
          <a:p>
            <a:pPr>
              <a:buFont typeface="Arial" panose="020B0604020202020204" pitchFamily="34" charset="0"/>
              <a:buChar char="•"/>
            </a:pPr>
            <a:r>
              <a:rPr lang="cy" sz="2400" dirty="0"/>
              <a:t>Trefnu sesiwn codi sbwriel i gadw eich maes chwarae yn lân.</a:t>
            </a:r>
          </a:p>
          <a:p>
            <a:pPr>
              <a:buFont typeface="Arial" panose="020B0604020202020204" pitchFamily="34" charset="0"/>
              <a:buChar char="•"/>
            </a:pPr>
            <a:r>
              <a:rPr lang="cy" sz="2400" dirty="0"/>
              <a:t>Sefydlu siop cyfnewid gwisg ysgol.</a:t>
            </a:r>
          </a:p>
          <a:p>
            <a:pPr>
              <a:buFont typeface="Arial" panose="020B0604020202020204" pitchFamily="34" charset="0"/>
              <a:buChar char="•"/>
            </a:pPr>
            <a:r>
              <a:rPr lang="cy" sz="2400" dirty="0"/>
              <a:t>Plannu coed neu flodau i helpu'r amgylchedd.</a:t>
            </a:r>
          </a:p>
          <a:p>
            <a:pPr>
              <a:buFont typeface="Arial" panose="020B0604020202020204" pitchFamily="34" charset="0"/>
              <a:buChar char="•"/>
            </a:pPr>
            <a:r>
              <a:rPr lang="cy" sz="2400" dirty="0"/>
              <a:t>Dechrau rhaglen ailgylchu yn yr ysgol.</a:t>
            </a:r>
          </a:p>
          <a:p>
            <a:pPr>
              <a:buFont typeface="Arial" panose="020B0604020202020204" pitchFamily="34" charset="0"/>
              <a:buChar char="•"/>
            </a:pPr>
            <a:endParaRPr lang="en-GB" sz="2300" b="1" dirty="0"/>
          </a:p>
          <a:p>
            <a:pPr marL="0" indent="0">
              <a:buNone/>
            </a:pPr>
            <a:r>
              <a:rPr lang="cy" sz="2300" b="1" dirty="0"/>
              <a:t>Mae gweithredu cymdeithasol yn ymwneud â chydweithio</a:t>
            </a:r>
          </a:p>
          <a:p>
            <a:pPr marL="0" indent="0">
              <a:buNone/>
            </a:pPr>
            <a:r>
              <a:rPr lang="cy" sz="2300" b="1" dirty="0"/>
              <a:t>i wneud gwahaniaeth a helpu eraill!</a:t>
            </a:r>
          </a:p>
        </p:txBody>
      </p:sp>
    </p:spTree>
    <p:extLst>
      <p:ext uri="{BB962C8B-B14F-4D97-AF65-F5344CB8AC3E}">
        <p14:creationId xmlns:p14="http://schemas.microsoft.com/office/powerpoint/2010/main" val="188427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a:xfrm>
            <a:off x="-1800226" y="150817"/>
            <a:ext cx="10663989" cy="1325563"/>
          </a:xfrm>
        </p:spPr>
        <p:txBody>
          <a:bodyPr>
            <a:normAutofit/>
          </a:bodyPr>
          <a:lstStyle/>
          <a:p>
            <a:pPr algn="ctr"/>
            <a:r>
              <a:rPr lang="cy" sz="4000" dirty="0">
                <a:solidFill>
                  <a:srgbClr val="00B0F0"/>
                </a:solidFill>
                <a:latin typeface="Futura PT Bold" panose="020B0902020204020203" pitchFamily="34" charset="0"/>
              </a:rPr>
              <a:t>Aelodau'r Senedd</a:t>
            </a:r>
          </a:p>
        </p:txBody>
      </p:sp>
      <p:pic>
        <p:nvPicPr>
          <p:cNvPr id="7" name="Picture 6">
            <a:extLst>
              <a:ext uri="{FF2B5EF4-FFF2-40B4-BE49-F238E27FC236}">
                <a16:creationId xmlns:a16="http://schemas.microsoft.com/office/drawing/2014/main" id="{0BCBE734-3698-FDB8-9A40-EDB61E7E4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753" y="-3272491"/>
            <a:ext cx="10540753" cy="6816445"/>
          </a:xfrm>
          <a:prstGeom prst="rect">
            <a:avLst/>
          </a:prstGeom>
        </p:spPr>
      </p:pic>
      <p:sp>
        <p:nvSpPr>
          <p:cNvPr id="3" name="TextBox 2">
            <a:extLst>
              <a:ext uri="{FF2B5EF4-FFF2-40B4-BE49-F238E27FC236}">
                <a16:creationId xmlns:a16="http://schemas.microsoft.com/office/drawing/2014/main" id="{600BA320-D414-BC27-5726-94012C68D08B}"/>
              </a:ext>
            </a:extLst>
          </p:cNvPr>
          <p:cNvSpPr txBox="1"/>
          <p:nvPr/>
        </p:nvSpPr>
        <p:spPr>
          <a:xfrm>
            <a:off x="620181" y="1279963"/>
            <a:ext cx="5230379" cy="3060978"/>
          </a:xfrm>
          <a:prstGeom prst="roundRect">
            <a:avLst>
              <a:gd name="adj" fmla="val 10326"/>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y" sz="2000" b="1" dirty="0"/>
              <a:t>Beth yw'r Senedd?</a:t>
            </a:r>
          </a:p>
          <a:p>
            <a:pPr algn="ctr"/>
            <a:r>
              <a:rPr lang="cy" dirty="0"/>
              <a:t>Y Senedd yw Senedd Cymru. Mae wedi’i wneud o grŵp o bobl a elwir yn Aelodau o’r Senedd, sy’n cael eu hethol i wneud penderfyniadau a chreu deddfau i Gymru. Mae’r Senedd yn gofalu am bethau pwysig sy’n effeithio ar Gymru gyfan, megis ysgolion, gofal iechyd, a’r amgylchedd. Maen nhw'n gwneud cyfreithiau yng Nghymru sy'n gallu newid sut mae pethau'n cael eu gwneud yn eich cymuned ac ar draws y wlad </a:t>
            </a:r>
            <a:r>
              <a:rPr lang="cy" b="1" dirty="0"/>
              <a:t>.</a:t>
            </a:r>
            <a:endParaRPr lang="en-GB" sz="1600" dirty="0"/>
          </a:p>
        </p:txBody>
      </p:sp>
      <p:sp>
        <p:nvSpPr>
          <p:cNvPr id="4" name="TextBox 3">
            <a:extLst>
              <a:ext uri="{FF2B5EF4-FFF2-40B4-BE49-F238E27FC236}">
                <a16:creationId xmlns:a16="http://schemas.microsoft.com/office/drawing/2014/main" id="{57667DA1-CEAE-117B-EAB0-88552B5313E3}"/>
              </a:ext>
            </a:extLst>
          </p:cNvPr>
          <p:cNvSpPr txBox="1"/>
          <p:nvPr/>
        </p:nvSpPr>
        <p:spPr>
          <a:xfrm>
            <a:off x="6096000" y="4659065"/>
            <a:ext cx="5818909" cy="1940957"/>
          </a:xfrm>
          <a:prstGeom prst="round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y" b="1" dirty="0"/>
              <a:t>Os yw eich problem yn effeithio ar blant ledled Cymru, fel rheolau am ysgolion neu wasanaethau iechyd, gall Aelod o’r Senedd (AoS) helpu. Maen nhw’n gweithio ar benderfyniadau mawr sy’n effeithio ar bawb yng Nghymru, nid dim ond Caerdydd.</a:t>
            </a:r>
            <a:endParaRPr lang="en-GB" sz="1600" dirty="0"/>
          </a:p>
        </p:txBody>
      </p:sp>
      <p:pic>
        <p:nvPicPr>
          <p:cNvPr id="6" name="Picture 5" descr="A drawing of a roof&#10;&#10;Description automatically generated">
            <a:extLst>
              <a:ext uri="{FF2B5EF4-FFF2-40B4-BE49-F238E27FC236}">
                <a16:creationId xmlns:a16="http://schemas.microsoft.com/office/drawing/2014/main" id="{1EF52F48-EB85-9667-A81C-B06783DDA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728" y="-724062"/>
            <a:ext cx="5230379" cy="5251715"/>
          </a:xfrm>
          <a:prstGeom prst="rect">
            <a:avLst/>
          </a:prstGeom>
        </p:spPr>
      </p:pic>
      <p:pic>
        <p:nvPicPr>
          <p:cNvPr id="5" name="Picture 4">
            <a:extLst>
              <a:ext uri="{FF2B5EF4-FFF2-40B4-BE49-F238E27FC236}">
                <a16:creationId xmlns:a16="http://schemas.microsoft.com/office/drawing/2014/main" id="{69E51CDC-EB90-74F4-6C3A-353716106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753" y="-3605000"/>
            <a:ext cx="10540753" cy="6816445"/>
          </a:xfrm>
          <a:prstGeom prst="rect">
            <a:avLst/>
          </a:prstGeom>
        </p:spPr>
      </p:pic>
      <p:pic>
        <p:nvPicPr>
          <p:cNvPr id="11" name="Picture 10" descr="A drawing of a building with a clock tower&#10;&#10;Description automatically generated">
            <a:extLst>
              <a:ext uri="{FF2B5EF4-FFF2-40B4-BE49-F238E27FC236}">
                <a16:creationId xmlns:a16="http://schemas.microsoft.com/office/drawing/2014/main" id="{2D092A5B-548E-EEEC-E3F2-37DFEAC5E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748" y="1641397"/>
            <a:ext cx="3980696" cy="5065786"/>
          </a:xfrm>
          <a:prstGeom prst="rect">
            <a:avLst/>
          </a:prstGeom>
        </p:spPr>
      </p:pic>
    </p:spTree>
    <p:extLst>
      <p:ext uri="{BB962C8B-B14F-4D97-AF65-F5344CB8AC3E}">
        <p14:creationId xmlns:p14="http://schemas.microsoft.com/office/powerpoint/2010/main" val="740038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a:xfrm>
            <a:off x="527856" y="0"/>
            <a:ext cx="10663989" cy="1325563"/>
          </a:xfrm>
        </p:spPr>
        <p:txBody>
          <a:bodyPr>
            <a:normAutofit/>
          </a:bodyPr>
          <a:lstStyle/>
          <a:p>
            <a:pPr algn="ctr"/>
            <a:r>
              <a:rPr lang="cy" sz="4000" dirty="0">
                <a:solidFill>
                  <a:srgbClr val="00B0F0"/>
                </a:solidFill>
                <a:latin typeface="Futura PT Bold" panose="020B0902020204020203" pitchFamily="34" charset="0"/>
              </a:rPr>
              <a:t>Aelodau Senedd y DU</a:t>
            </a:r>
          </a:p>
        </p:txBody>
      </p:sp>
      <p:sp>
        <p:nvSpPr>
          <p:cNvPr id="3" name="TextBox 2">
            <a:extLst>
              <a:ext uri="{FF2B5EF4-FFF2-40B4-BE49-F238E27FC236}">
                <a16:creationId xmlns:a16="http://schemas.microsoft.com/office/drawing/2014/main" id="{600BA320-D414-BC27-5726-94012C68D08B}"/>
              </a:ext>
            </a:extLst>
          </p:cNvPr>
          <p:cNvSpPr txBox="1"/>
          <p:nvPr/>
        </p:nvSpPr>
        <p:spPr>
          <a:xfrm>
            <a:off x="1773382" y="1325563"/>
            <a:ext cx="4655127" cy="3679686"/>
          </a:xfrm>
          <a:prstGeom prst="roundRect">
            <a:avLst>
              <a:gd name="adj" fmla="val 10326"/>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y" sz="2000" b="1" dirty="0"/>
              <a:t>Beth yw Senedd y DU?</a:t>
            </a:r>
          </a:p>
          <a:p>
            <a:pPr algn="ctr"/>
            <a:r>
              <a:rPr lang="cy" sz="2000" dirty="0"/>
              <a:t>Senedd y DU yw’r man lle gwneir penderfyniadau ar gyfer y Deyrnas Unedig gyfan, sy’n cynnwys Cymru, Lloegr, yr Alban a Gogledd Iwerddon. Mae'n cynnwys pobl etholedig o'r enw Aelodau Seneddol (ASau), sy'n helpu i greu cyfreithiau a phenderfynu sut i wario arian ar bethau pwysig fel iechyd, amddiffyn a'r amgylchedd.</a:t>
            </a:r>
            <a:endParaRPr lang="en-GB" dirty="0"/>
          </a:p>
        </p:txBody>
      </p:sp>
      <p:sp>
        <p:nvSpPr>
          <p:cNvPr id="4" name="TextBox 3">
            <a:extLst>
              <a:ext uri="{FF2B5EF4-FFF2-40B4-BE49-F238E27FC236}">
                <a16:creationId xmlns:a16="http://schemas.microsoft.com/office/drawing/2014/main" id="{57667DA1-CEAE-117B-EAB0-88552B5313E3}"/>
              </a:ext>
            </a:extLst>
          </p:cNvPr>
          <p:cNvSpPr txBox="1"/>
          <p:nvPr/>
        </p:nvSpPr>
        <p:spPr>
          <a:xfrm>
            <a:off x="1773382" y="5337248"/>
            <a:ext cx="8686801" cy="1123712"/>
          </a:xfrm>
          <a:prstGeom prst="round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y" sz="2000" b="1" dirty="0"/>
              <a:t>Os yw eich problem yn ymwneud â rhywbeth sy’n effeithio ar bob rhan o’r DU, megis deddfau ynghylch llygredd, trafnidiaeth, </a:t>
            </a:r>
            <a:r>
              <a:rPr lang="cy" sz="2000" b="1"/>
              <a:t>a diogelwch -dysgwch </a:t>
            </a:r>
            <a:r>
              <a:rPr lang="cy" sz="2000" b="1" dirty="0"/>
              <a:t>pwy yw eich AS lleol a chysylltwch!</a:t>
            </a:r>
            <a:endParaRPr lang="en-GB" dirty="0"/>
          </a:p>
        </p:txBody>
      </p:sp>
      <p:pic>
        <p:nvPicPr>
          <p:cNvPr id="6" name="Picture 5" descr="A drawing of a roof&#10;&#10;Description automatically generated">
            <a:extLst>
              <a:ext uri="{FF2B5EF4-FFF2-40B4-BE49-F238E27FC236}">
                <a16:creationId xmlns:a16="http://schemas.microsoft.com/office/drawing/2014/main" id="{1EF52F48-EB85-9667-A81C-B06783DDA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0349" y="-292066"/>
            <a:ext cx="5230379" cy="5251715"/>
          </a:xfrm>
          <a:prstGeom prst="rect">
            <a:avLst/>
          </a:prstGeom>
        </p:spPr>
      </p:pic>
      <p:pic>
        <p:nvPicPr>
          <p:cNvPr id="11" name="Picture 10" descr="A drawing of a building with a clock tower&#10;&#10;Description automatically generated">
            <a:extLst>
              <a:ext uri="{FF2B5EF4-FFF2-40B4-BE49-F238E27FC236}">
                <a16:creationId xmlns:a16="http://schemas.microsoft.com/office/drawing/2014/main" id="{2D092A5B-548E-EEEC-E3F2-37DFEAC5E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247" y="135731"/>
            <a:ext cx="3980696" cy="5065786"/>
          </a:xfrm>
          <a:prstGeom prst="rect">
            <a:avLst/>
          </a:prstGeom>
        </p:spPr>
      </p:pic>
    </p:spTree>
    <p:extLst>
      <p:ext uri="{BB962C8B-B14F-4D97-AF65-F5344CB8AC3E}">
        <p14:creationId xmlns:p14="http://schemas.microsoft.com/office/powerpoint/2010/main" val="4050841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ADB0-1931-6EA1-23C0-108D43C42AA9}"/>
              </a:ext>
            </a:extLst>
          </p:cNvPr>
          <p:cNvSpPr>
            <a:spLocks noGrp="1"/>
          </p:cNvSpPr>
          <p:nvPr>
            <p:ph type="title"/>
          </p:nvPr>
        </p:nvSpPr>
        <p:spPr/>
        <p:txBody>
          <a:bodyPr/>
          <a:lstStyle/>
          <a:p>
            <a:r>
              <a:rPr lang="cy" dirty="0">
                <a:solidFill>
                  <a:srgbClr val="00B0F0"/>
                </a:solidFill>
                <a:latin typeface="Futura PT Bold" panose="020B0902020204020203" pitchFamily="34" charset="0"/>
              </a:rPr>
              <a:t>Beth yw'r broblem rydych chi am ei datrys?</a:t>
            </a:r>
          </a:p>
        </p:txBody>
      </p:sp>
      <p:sp>
        <p:nvSpPr>
          <p:cNvPr id="3" name="Content Placeholder 2">
            <a:extLst>
              <a:ext uri="{FF2B5EF4-FFF2-40B4-BE49-F238E27FC236}">
                <a16:creationId xmlns:a16="http://schemas.microsoft.com/office/drawing/2014/main" id="{8D03E9BC-6A0F-162B-2878-FDDAF6D6648E}"/>
              </a:ext>
            </a:extLst>
          </p:cNvPr>
          <p:cNvSpPr>
            <a:spLocks noGrp="1"/>
          </p:cNvSpPr>
          <p:nvPr>
            <p:ph idx="1"/>
          </p:nvPr>
        </p:nvSpPr>
        <p:spPr>
          <a:xfrm>
            <a:off x="5686424" y="1825625"/>
            <a:ext cx="5667375" cy="4351338"/>
          </a:xfrm>
        </p:spPr>
        <p:txBody>
          <a:bodyPr>
            <a:normAutofit/>
          </a:bodyPr>
          <a:lstStyle/>
          <a:p>
            <a:pPr lvl="1"/>
            <a:r>
              <a:rPr lang="cy" sz="2000" dirty="0"/>
              <a:t>Beth ydych chi'n poeni amdano?</a:t>
            </a:r>
          </a:p>
          <a:p>
            <a:pPr lvl="1"/>
            <a:r>
              <a:rPr lang="cy" sz="2000" dirty="0"/>
              <a:t>Sut gallai’r mater hwn effeithio ar blant yn eich ysgol, Caerdydd neu ledled y byd?</a:t>
            </a:r>
          </a:p>
          <a:p>
            <a:pPr lvl="1"/>
            <a:r>
              <a:rPr lang="cy" sz="2000" dirty="0">
                <a:solidFill>
                  <a:schemeClr val="accent1">
                    <a:lumMod val="60000"/>
                    <a:lumOff val="40000"/>
                  </a:schemeClr>
                </a:solidFill>
              </a:rPr>
              <a:t>Mae Gwenno yn tyfu i fyny mewn byd sy'n mynd yn boethach ac yn boethach, ac ym mhobman mae hi'n edrych mae llygredd a sbwriel. Mae'r oedolion yn ei bywyd yn golygu'n dda ond ni all weld newid!</a:t>
            </a:r>
          </a:p>
        </p:txBody>
      </p:sp>
      <p:pic>
        <p:nvPicPr>
          <p:cNvPr id="5" name="Picture 4" descr="A cartoon of a child with blue hair&#10;&#10;Description automatically generated">
            <a:extLst>
              <a:ext uri="{FF2B5EF4-FFF2-40B4-BE49-F238E27FC236}">
                <a16:creationId xmlns:a16="http://schemas.microsoft.com/office/drawing/2014/main" id="{3CCDF885-0C68-12D5-8D9C-BDB03CD7C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552" y="1411213"/>
            <a:ext cx="11497079" cy="5446787"/>
          </a:xfrm>
          <a:prstGeom prst="rect">
            <a:avLst/>
          </a:prstGeom>
        </p:spPr>
      </p:pic>
    </p:spTree>
    <p:extLst>
      <p:ext uri="{BB962C8B-B14F-4D97-AF65-F5344CB8AC3E}">
        <p14:creationId xmlns:p14="http://schemas.microsoft.com/office/powerpoint/2010/main" val="116987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ADB0-1931-6EA1-23C0-108D43C42AA9}"/>
              </a:ext>
            </a:extLst>
          </p:cNvPr>
          <p:cNvSpPr>
            <a:spLocks noGrp="1"/>
          </p:cNvSpPr>
          <p:nvPr>
            <p:ph type="title"/>
          </p:nvPr>
        </p:nvSpPr>
        <p:spPr/>
        <p:txBody>
          <a:bodyPr/>
          <a:lstStyle/>
          <a:p>
            <a:r>
              <a:rPr lang="cy" dirty="0">
                <a:solidFill>
                  <a:srgbClr val="00B0F0"/>
                </a:solidFill>
                <a:latin typeface="Futura PT Bold" panose="020B0902020204020203" pitchFamily="34" charset="0"/>
              </a:rPr>
              <a:t>Dychmygwch fyd gwell…</a:t>
            </a:r>
          </a:p>
        </p:txBody>
      </p:sp>
      <p:sp>
        <p:nvSpPr>
          <p:cNvPr id="3" name="Content Placeholder 2">
            <a:extLst>
              <a:ext uri="{FF2B5EF4-FFF2-40B4-BE49-F238E27FC236}">
                <a16:creationId xmlns:a16="http://schemas.microsoft.com/office/drawing/2014/main" id="{8D03E9BC-6A0F-162B-2878-FDDAF6D6648E}"/>
              </a:ext>
            </a:extLst>
          </p:cNvPr>
          <p:cNvSpPr>
            <a:spLocks noGrp="1"/>
          </p:cNvSpPr>
          <p:nvPr>
            <p:ph idx="1"/>
          </p:nvPr>
        </p:nvSpPr>
        <p:spPr>
          <a:xfrm>
            <a:off x="356998" y="1690688"/>
            <a:ext cx="5667375" cy="4351338"/>
          </a:xfrm>
        </p:spPr>
        <p:txBody>
          <a:bodyPr>
            <a:normAutofit/>
          </a:bodyPr>
          <a:lstStyle/>
          <a:p>
            <a:pPr lvl="1"/>
            <a:r>
              <a:rPr lang="cy" sz="2000" dirty="0"/>
              <a:t>Sut gallai pethau fod yn well?</a:t>
            </a:r>
          </a:p>
          <a:p>
            <a:pPr lvl="1"/>
            <a:r>
              <a:rPr lang="cy" sz="2000" dirty="0"/>
              <a:t>Mewn byd delfrydol, efallai na fydd y broblem hon yn bodoli... pam?</a:t>
            </a:r>
          </a:p>
          <a:p>
            <a:pPr lvl="1"/>
            <a:r>
              <a:rPr lang="cy" sz="2000" dirty="0"/>
              <a:t>Weithiau gall problemau fod yn syml, weithiau'n fwy anodd.</a:t>
            </a:r>
          </a:p>
          <a:p>
            <a:pPr lvl="1"/>
            <a:r>
              <a:rPr lang="cy" sz="2000" dirty="0">
                <a:solidFill>
                  <a:schemeClr val="accent1">
                    <a:lumMod val="60000"/>
                    <a:lumOff val="40000"/>
                  </a:schemeClr>
                </a:solidFill>
              </a:rPr>
              <a:t>Mae Gwenno eisiau gweld cymuned lanach, gyda llai o sbwriel, llai o geir, a llai o wastraff. Mae hi eisiau gofalu am natur ac i oedolion ofalu am y dyfodol maen nhw'n ei drosglwyddo.</a:t>
            </a:r>
          </a:p>
        </p:txBody>
      </p:sp>
      <p:pic>
        <p:nvPicPr>
          <p:cNvPr id="5" name="Picture 4" descr="A cartoon of a child with blue hair&#10;&#10;Description automatically generated">
            <a:extLst>
              <a:ext uri="{FF2B5EF4-FFF2-40B4-BE49-F238E27FC236}">
                <a16:creationId xmlns:a16="http://schemas.microsoft.com/office/drawing/2014/main" id="{3CCDF885-0C68-12D5-8D9C-BDB03CD7C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28" y="1525513"/>
            <a:ext cx="11497079" cy="5446787"/>
          </a:xfrm>
          <a:prstGeom prst="rect">
            <a:avLst/>
          </a:prstGeom>
        </p:spPr>
      </p:pic>
    </p:spTree>
    <p:extLst>
      <p:ext uri="{BB962C8B-B14F-4D97-AF65-F5344CB8AC3E}">
        <p14:creationId xmlns:p14="http://schemas.microsoft.com/office/powerpoint/2010/main" val="1535380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E10FA9-B417-B34E-81F0-999F8BEF09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8157" y="166687"/>
            <a:ext cx="11067068" cy="6916916"/>
          </a:xfrm>
          <a:prstGeom prst="rect">
            <a:avLst/>
          </a:prstGeom>
        </p:spPr>
      </p:pic>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p:txBody>
          <a:bodyPr/>
          <a:lstStyle/>
          <a:p>
            <a:r>
              <a:rPr lang="cy" dirty="0">
                <a:solidFill>
                  <a:srgbClr val="00B0F0"/>
                </a:solidFill>
                <a:latin typeface="Futura PT Bold" panose="020B0902020204020203" pitchFamily="34" charset="0"/>
              </a:rPr>
              <a:t>Beth yw'r cynllun?</a:t>
            </a:r>
          </a:p>
        </p:txBody>
      </p:sp>
      <p:sp>
        <p:nvSpPr>
          <p:cNvPr id="3" name="Content Placeholder 2">
            <a:extLst>
              <a:ext uri="{FF2B5EF4-FFF2-40B4-BE49-F238E27FC236}">
                <a16:creationId xmlns:a16="http://schemas.microsoft.com/office/drawing/2014/main" id="{85F5F636-0446-C148-10E7-D23E9D51F077}"/>
              </a:ext>
            </a:extLst>
          </p:cNvPr>
          <p:cNvSpPr>
            <a:spLocks noGrp="1"/>
          </p:cNvSpPr>
          <p:nvPr>
            <p:ph idx="1"/>
          </p:nvPr>
        </p:nvSpPr>
        <p:spPr>
          <a:xfrm>
            <a:off x="838200" y="1825625"/>
            <a:ext cx="5345784" cy="4351338"/>
          </a:xfrm>
        </p:spPr>
        <p:txBody>
          <a:bodyPr>
            <a:normAutofit/>
          </a:bodyPr>
          <a:lstStyle/>
          <a:p>
            <a:r>
              <a:rPr lang="cy" sz="2400" b="1" dirty="0"/>
              <a:t>Nawr bod gennych chi'ch stori a rhai syniadau ar sut i wneud newid, mae'n bryd dod â'r syniadau hynny'n fyw!</a:t>
            </a:r>
            <a:endParaRPr lang="en-GB" sz="2400" b="1" u="sng" dirty="0"/>
          </a:p>
          <a:p>
            <a:r>
              <a:rPr lang="cy" sz="2400" u="sng" dirty="0"/>
              <a:t>Cofiwch</a:t>
            </a:r>
            <a:r>
              <a:rPr lang="cy" sz="2400" dirty="0"/>
              <a:t>, dim ond enghreifftiau yw'r rhain y gallwch chi ddewis unrhyw bwnc a gweithredoedd yr hoffech chi. Mae gan bob gweithred ei heffaith ei hun, a gyda'i gilydd, gallant greu gwahaniaeth mawr.</a:t>
            </a:r>
          </a:p>
        </p:txBody>
      </p:sp>
    </p:spTree>
    <p:extLst>
      <p:ext uri="{BB962C8B-B14F-4D97-AF65-F5344CB8AC3E}">
        <p14:creationId xmlns:p14="http://schemas.microsoft.com/office/powerpoint/2010/main" val="199014663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lstStyle/>
          <a:p>
            <a:pPr marL="0" marR="0" indent="0" algn="ctr" rtl="0">
              <a:buNone/>
            </a:pPr>
            <a:r>
              <a:rPr lang="cy" sz="4000" b="0" i="0" u="none" strike="noStrike" baseline="30000" dirty="0">
                <a:solidFill>
                  <a:srgbClr val="00B0F0"/>
                </a:solidFill>
                <a:latin typeface="Futura PT Bold" panose="020B0902020204020203" pitchFamily="34" charset="0"/>
              </a:rPr>
              <a:t>Ysgrifennu llythyr at gynghorydd lleol yn gofyn am fwy o le i storio beiciau</a:t>
            </a:r>
          </a:p>
          <a:p>
            <a:pPr marL="0" marR="0" indent="0" algn="ctr" rtl="0">
              <a:buNone/>
            </a:pPr>
            <a:r>
              <a:rPr lang="cy" b="0" i="0" u="none" strike="noStrike" baseline="30000" dirty="0">
                <a:solidFill>
                  <a:srgbClr val="000000"/>
                </a:solidFill>
                <a:latin typeface="FuturaPT-Book"/>
              </a:rPr>
              <a:t>Yn hyrwyddo teithio llesol ac yn lleihau ôl troed carbon</a:t>
            </a:r>
            <a:endParaRPr lang="en-GB" sz="4000" dirty="0"/>
          </a:p>
        </p:txBody>
      </p:sp>
      <p:pic>
        <p:nvPicPr>
          <p:cNvPr id="12" name="Content Placeholder 11" descr="A blue and black image of a person riding a bicycle&#10;&#10;Description automatically generated">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7170" b="25824"/>
          <a:stretch/>
        </p:blipFill>
        <p:spPr>
          <a:xfrm>
            <a:off x="6096000" y="1031668"/>
            <a:ext cx="6529137" cy="4341226"/>
          </a:xfrm>
        </p:spPr>
      </p:pic>
    </p:spTree>
    <p:extLst>
      <p:ext uri="{BB962C8B-B14F-4D97-AF65-F5344CB8AC3E}">
        <p14:creationId xmlns:p14="http://schemas.microsoft.com/office/powerpoint/2010/main" val="378015927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cy" sz="4000" b="0" i="0" u="none" strike="noStrike" baseline="30000" dirty="0">
                <a:solidFill>
                  <a:srgbClr val="00B0F0"/>
                </a:solidFill>
                <a:latin typeface="Futura PT Bold" panose="020B0902020204020203" pitchFamily="34" charset="0"/>
              </a:rPr>
              <a:t>Cynllunio ffair ysgol ar thema newid hinsawdd</a:t>
            </a:r>
          </a:p>
          <a:p>
            <a:pPr marL="0" marR="0" indent="0" algn="ctr" rtl="0">
              <a:buNone/>
            </a:pPr>
            <a:r>
              <a:rPr lang="cy" b="0" i="0" u="none" strike="noStrike" baseline="30000" dirty="0">
                <a:solidFill>
                  <a:srgbClr val="000000"/>
                </a:solidFill>
                <a:latin typeface="FuturaPT-Book"/>
              </a:rPr>
              <a:t>Yn hyrwyddo teithio llesol ac yn lleihau ôl troed carbon</a:t>
            </a:r>
            <a:endParaRPr lang="en-GB" sz="4000" dirty="0"/>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3569" t="28153" r="26049" b="35941"/>
          <a:stretch/>
        </p:blipFill>
        <p:spPr>
          <a:xfrm>
            <a:off x="6352672" y="360125"/>
            <a:ext cx="5181600" cy="5225760"/>
          </a:xfrm>
        </p:spPr>
      </p:pic>
    </p:spTree>
    <p:extLst>
      <p:ext uri="{BB962C8B-B14F-4D97-AF65-F5344CB8AC3E}">
        <p14:creationId xmlns:p14="http://schemas.microsoft.com/office/powerpoint/2010/main" val="312708278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cy" sz="4000" b="0" i="0" u="none" strike="noStrike" baseline="30000" dirty="0">
                <a:solidFill>
                  <a:srgbClr val="00B0F0"/>
                </a:solidFill>
                <a:latin typeface="Futura PT Bold" panose="020B0902020204020203" pitchFamily="34" charset="0"/>
              </a:rPr>
              <a:t>Ysgrifennu a pherfformio drama am newid hinsawdd</a:t>
            </a:r>
          </a:p>
          <a:p>
            <a:pPr marL="0" marR="0" indent="0" algn="ctr" rtl="0">
              <a:buNone/>
            </a:pPr>
            <a:r>
              <a:rPr lang="cy" b="0" i="0" u="none" strike="noStrike" baseline="30000" dirty="0">
                <a:solidFill>
                  <a:srgbClr val="000000"/>
                </a:solidFill>
                <a:latin typeface="FuturaPT-Book"/>
              </a:rPr>
              <a:t>Addysgu ac ysbrydoli gweithredu trwy greadigrwydd</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6507" b="23675"/>
          <a:stretch/>
        </p:blipFill>
        <p:spPr>
          <a:xfrm>
            <a:off x="5855368" y="993397"/>
            <a:ext cx="5971452" cy="4444876"/>
          </a:xfrm>
        </p:spPr>
      </p:pic>
    </p:spTree>
    <p:extLst>
      <p:ext uri="{BB962C8B-B14F-4D97-AF65-F5344CB8AC3E}">
        <p14:creationId xmlns:p14="http://schemas.microsoft.com/office/powerpoint/2010/main" val="29456034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cy" sz="4000" b="0" i="0" u="none" strike="noStrike" baseline="30000" dirty="0">
                <a:solidFill>
                  <a:srgbClr val="00B0F0"/>
                </a:solidFill>
                <a:latin typeface="Futura PT Bold" panose="020B0902020204020203" pitchFamily="34" charset="0"/>
              </a:rPr>
              <a:t>Gwnewch gerflun o boteli plastig gwag</a:t>
            </a:r>
          </a:p>
          <a:p>
            <a:pPr marL="0" marR="0" indent="0" algn="ctr" rtl="0">
              <a:buNone/>
            </a:pPr>
            <a:r>
              <a:rPr lang="cy" b="0" i="0" u="none" strike="noStrike" baseline="30000" dirty="0">
                <a:solidFill>
                  <a:srgbClr val="000000"/>
                </a:solidFill>
                <a:latin typeface="FuturaPT-Book"/>
              </a:rPr>
              <a:t>Ffordd fwy creadigol o rannu ein neges ein bod yn poeni am sbwriel.</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0890" b="14843"/>
          <a:stretch/>
        </p:blipFill>
        <p:spPr>
          <a:xfrm>
            <a:off x="6336631" y="1074746"/>
            <a:ext cx="5181600" cy="4708507"/>
          </a:xfrm>
        </p:spPr>
      </p:pic>
    </p:spTree>
    <p:extLst>
      <p:ext uri="{BB962C8B-B14F-4D97-AF65-F5344CB8AC3E}">
        <p14:creationId xmlns:p14="http://schemas.microsoft.com/office/powerpoint/2010/main" val="67192747"/>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27634</TotalTime>
  <Words>1620</Words>
  <Application>Microsoft Office PowerPoint</Application>
  <PresentationFormat>Sgrin Lydan</PresentationFormat>
  <Paragraphs>90</Paragraphs>
  <Slides>21</Slides>
  <Notes>9</Notes>
  <HiddenSlides>0</HiddenSlides>
  <MMClips>0</MMClips>
  <ScaleCrop>false</ScaleCrop>
  <HeadingPairs>
    <vt:vector size="6" baseType="variant">
      <vt:variant>
        <vt:lpstr>Ffontiau a Ddefnyddiwyd</vt:lpstr>
      </vt:variant>
      <vt:variant>
        <vt:i4>6</vt:i4>
      </vt:variant>
      <vt:variant>
        <vt:lpstr>Thema</vt:lpstr>
      </vt:variant>
      <vt:variant>
        <vt:i4>1</vt:i4>
      </vt:variant>
      <vt:variant>
        <vt:lpstr>Teitlau Sleidiau</vt:lpstr>
      </vt:variant>
      <vt:variant>
        <vt:i4>21</vt:i4>
      </vt:variant>
    </vt:vector>
  </HeadingPairs>
  <TitlesOfParts>
    <vt:vector size="28" baseType="lpstr">
      <vt:lpstr>Aptos</vt:lpstr>
      <vt:lpstr>Aptos Display</vt:lpstr>
      <vt:lpstr>Arial</vt:lpstr>
      <vt:lpstr>Futura PT Bold</vt:lpstr>
      <vt:lpstr>FuturaPT-Book</vt:lpstr>
      <vt:lpstr>FuturaPT-Medium</vt:lpstr>
      <vt:lpstr>Office Theme</vt:lpstr>
      <vt:lpstr>Sut i  Newid y Byd</vt:lpstr>
      <vt:lpstr>Beth yw gweithredu cymdeithasol?</vt:lpstr>
      <vt:lpstr>Beth yw'r broblem rydych chi am ei datrys?</vt:lpstr>
      <vt:lpstr>Dychmygwch fyd gwell…</vt:lpstr>
      <vt:lpstr>Beth yw'r cynllun?</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Dewch i gwrdd â Phenderfynwyr lleol a gweithredu!</vt:lpstr>
      <vt:lpstr>Yr Arweinydd ac Aelodau’r Cabinet:</vt:lpstr>
      <vt:lpstr>Cynghorwyr Lleol</vt:lpstr>
      <vt:lpstr>Aelodau'r Senedd</vt:lpstr>
      <vt:lpstr>Aelodau Senedd y 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Bonar-Law, Robin</dc:creator>
  <cp:lastModifiedBy>Morgan, Jason</cp:lastModifiedBy>
  <cp:revision>7</cp:revision>
  <dcterms:created xsi:type="dcterms:W3CDTF">2024-07-25T11:33:20Z</dcterms:created>
  <dcterms:modified xsi:type="dcterms:W3CDTF">2024-11-29T11:19:14Z</dcterms:modified>
</cp:coreProperties>
</file>